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media/image26.jpg" ContentType="image/jpe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6" r:id="rId5"/>
    <p:sldMasterId id="2147483678" r:id="rId6"/>
  </p:sldMasterIdLst>
  <p:notesMasterIdLst>
    <p:notesMasterId r:id="rId42"/>
  </p:notesMasterIdLst>
  <p:sldIdLst>
    <p:sldId id="256" r:id="rId7"/>
    <p:sldId id="292" r:id="rId8"/>
    <p:sldId id="258" r:id="rId9"/>
    <p:sldId id="259" r:id="rId10"/>
    <p:sldId id="260" r:id="rId11"/>
    <p:sldId id="261" r:id="rId12"/>
    <p:sldId id="262" r:id="rId13"/>
    <p:sldId id="263" r:id="rId14"/>
    <p:sldId id="264" r:id="rId15"/>
    <p:sldId id="265" r:id="rId16"/>
    <p:sldId id="266" r:id="rId17"/>
    <p:sldId id="312" r:id="rId18"/>
    <p:sldId id="268" r:id="rId19"/>
    <p:sldId id="269" r:id="rId20"/>
    <p:sldId id="270" r:id="rId21"/>
    <p:sldId id="271" r:id="rId22"/>
    <p:sldId id="272" r:id="rId23"/>
    <p:sldId id="273" r:id="rId24"/>
    <p:sldId id="316" r:id="rId25"/>
    <p:sldId id="275" r:id="rId26"/>
    <p:sldId id="276" r:id="rId27"/>
    <p:sldId id="318" r:id="rId28"/>
    <p:sldId id="319" r:id="rId29"/>
    <p:sldId id="279" r:id="rId30"/>
    <p:sldId id="280" r:id="rId31"/>
    <p:sldId id="281" r:id="rId32"/>
    <p:sldId id="282" r:id="rId33"/>
    <p:sldId id="283" r:id="rId34"/>
    <p:sldId id="284" r:id="rId35"/>
    <p:sldId id="285" r:id="rId36"/>
    <p:sldId id="286" r:id="rId37"/>
    <p:sldId id="287" r:id="rId38"/>
    <p:sldId id="288" r:id="rId39"/>
    <p:sldId id="289" r:id="rId40"/>
    <p:sldId id="291" r:id="rId41"/>
  </p:sldIdLst>
  <p:sldSz cx="10693400" cy="7569200"/>
  <p:notesSz cx="10693400" cy="7569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dith M Schmid" initials="JMS" lastIdx="3" clrIdx="0">
    <p:extLst>
      <p:ext uri="{19B8F6BF-5375-455C-9EA6-DF929625EA0E}">
        <p15:presenceInfo xmlns:p15="http://schemas.microsoft.com/office/powerpoint/2012/main" userId="c0cbde745e489b2e" providerId="Windows Live"/>
      </p:ext>
    </p:extLst>
  </p:cmAuthor>
  <p:cmAuthor id="2" name="Ana Pleite Moreno" initials="APM" lastIdx="3" clrIdx="1">
    <p:extLst>
      <p:ext uri="{19B8F6BF-5375-455C-9EA6-DF929625EA0E}">
        <p15:presenceInfo xmlns:p15="http://schemas.microsoft.com/office/powerpoint/2012/main" userId="S::apleite@uoc.edu::14514f12-863b-487a-90e2-f3ef3e93c9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397" autoAdjust="0"/>
    <p:restoredTop sz="92393" autoAdjust="0"/>
  </p:normalViewPr>
  <p:slideViewPr>
    <p:cSldViewPr>
      <p:cViewPr varScale="1">
        <p:scale>
          <a:sx n="68" d="100"/>
          <a:sy n="68" d="100"/>
        </p:scale>
        <p:origin x="1542" y="8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0-12-07T11:43:48.233" idx="3">
    <p:pos x="10" y="10"/>
    <p:text>Principal dificultad / laguna
Solución propuesta
Plazo de resolución
Responsabilidad</p:text>
    <p:extLst>
      <p:ext uri="{C676402C-5697-4E1C-873F-D02D1690AC5C}">
        <p15:threadingInfo xmlns:p15="http://schemas.microsoft.com/office/powerpoint/2012/main" timeZoneBias="-4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B9A735F6-F136-4F25-A467-600BCF1EFD2D}" type="datetimeFigureOut">
              <a:rPr lang="en-GB" smtClean="0"/>
              <a:t>07/12/2020</a:t>
            </a:fld>
            <a:endParaRPr lang="en-GB" dirty="0"/>
          </a:p>
        </p:txBody>
      </p:sp>
      <p:sp>
        <p:nvSpPr>
          <p:cNvPr id="4" name="Slide Image Placeholder 3"/>
          <p:cNvSpPr>
            <a:spLocks noGrp="1" noRot="1" noChangeAspect="1"/>
          </p:cNvSpPr>
          <p:nvPr>
            <p:ph type="sldImg" idx="2"/>
          </p:nvPr>
        </p:nvSpPr>
        <p:spPr>
          <a:xfrm>
            <a:off x="3541713" y="946150"/>
            <a:ext cx="3609975" cy="2554288"/>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1069975" y="3643313"/>
            <a:ext cx="8553450" cy="29797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7189788"/>
            <a:ext cx="4633913" cy="37941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6057900" y="7189788"/>
            <a:ext cx="4632325" cy="379412"/>
          </a:xfrm>
          <a:prstGeom prst="rect">
            <a:avLst/>
          </a:prstGeom>
        </p:spPr>
        <p:txBody>
          <a:bodyPr vert="horz" lIns="91440" tIns="45720" rIns="91440" bIns="45720" rtlCol="0" anchor="b"/>
          <a:lstStyle>
            <a:lvl1pPr algn="r">
              <a:defRPr sz="1200"/>
            </a:lvl1pPr>
          </a:lstStyle>
          <a:p>
            <a:fld id="{F6006EAF-979B-4048-8A60-F6B53404CC74}" type="slidenum">
              <a:rPr lang="en-GB" smtClean="0"/>
              <a:t>‹#›</a:t>
            </a:fld>
            <a:endParaRPr lang="en-GB" dirty="0"/>
          </a:p>
        </p:txBody>
      </p:sp>
    </p:spTree>
    <p:extLst>
      <p:ext uri="{BB962C8B-B14F-4D97-AF65-F5344CB8AC3E}">
        <p14:creationId xmlns:p14="http://schemas.microsoft.com/office/powerpoint/2010/main" val="4253400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Notas para los facilitadores:</a:t>
            </a:r>
          </a:p>
          <a:p>
            <a:r>
              <a:rPr lang="es-ES" dirty="0"/>
              <a:t>ADAPTE LAS HORAS EN FUNCIÓN DEL PROGRAMA QUE DECIDA SEGUIR, PERO ASEGÚRESE DE TENER SUFICIENTE TIEMPO PARA LA PARTE 2.   ES LA PARTE MÁS IMPORTANTE DE LA SIMULACIÓN.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i="0" u="sng" dirty="0"/>
              <a:t>Notas para los facilitadores: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Aclaración sobre la transmisión: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No hay casos (activos).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Casos importados / esporádicos.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Conglomerados de casos.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TC1: baja incidencia de casos muy dispersos contraídos localmente en los últimos 14 días.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TC2: incidencia moderada de casos muy dispersos contraídos localmente en los últimos 14 días.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TC3: alta incidencia de casos muy dispersos contraídos localmente en los últimos 14 días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TC4: incidencia muy alta de casos muy dispersos contraídos localmente en los últimos 14 días.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«Capacidad de respuesta» concierne tanto a la atención clínica como a los servicios de salud pública y se mide en relación con la capacidad real (competencia) de prestar servicios y con el desempeño de dichos servicios.  </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s-ES" smtClean="0"/>
              <a:t>17</a:t>
            </a:fld>
            <a:endParaRPr lang="en-GB" dirty="0"/>
          </a:p>
        </p:txBody>
      </p:sp>
    </p:spTree>
    <p:extLst>
      <p:ext uri="{BB962C8B-B14F-4D97-AF65-F5344CB8AC3E}">
        <p14:creationId xmlns:p14="http://schemas.microsoft.com/office/powerpoint/2010/main" val="395579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5328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u="sng" dirty="0"/>
              <a:t>Notas para los facilitadores: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Desde el punto de vista económico, es probable que muchos sectores queden arruinados y requieran una asistencia considerable. Las pequeñas empresas se verán especialmente afectadas, al igual que las personas que trabajan en la economía informal. En algunos casos el desempleo superará el 15%, y muchas personas quedarán en la indigencia y desprotegidas.</a:t>
            </a: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s-ES" smtClean="0"/>
              <a:t>20</a:t>
            </a:fld>
            <a:endParaRPr lang="en-GB" dirty="0"/>
          </a:p>
        </p:txBody>
      </p:sp>
    </p:spTree>
    <p:extLst>
      <p:ext uri="{BB962C8B-B14F-4D97-AF65-F5344CB8AC3E}">
        <p14:creationId xmlns:p14="http://schemas.microsoft.com/office/powerpoint/2010/main" val="2657706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1" i="0" u="none" strike="noStrike" kern="1200" cap="none" spc="0" normalizeH="0" baseline="0" noProof="0" dirty="0">
                <a:ln>
                  <a:noFill/>
                </a:ln>
                <a:solidFill>
                  <a:prstClr val="black"/>
                </a:solidFill>
                <a:effectLst/>
                <a:uLnTx/>
                <a:uFillTx/>
                <a:latin typeface="+mn-lt"/>
                <a:ea typeface="+mn-ea"/>
                <a:cs typeface="+mn-cs"/>
              </a:rPr>
              <a:t>Orientaciones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https://apps.who.int/iris/bitstream/handle/10665/335825/WHO-2019-nCoV-Adjusting_PH_measures-Schools-2020.2.spa.pdf?sequence=1&amp;isAllowed=y</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65384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7474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1" i="0" u="sng" strike="noStrike" kern="1200" cap="none" spc="0" normalizeH="0" baseline="0" noProof="0" dirty="0">
                <a:ln>
                  <a:noFill/>
                </a:ln>
                <a:solidFill>
                  <a:prstClr val="black"/>
                </a:solidFill>
                <a:effectLst/>
                <a:uLnTx/>
                <a:uFillTx/>
                <a:latin typeface="+mn-lt"/>
                <a:ea typeface="+mn-ea"/>
                <a:cs typeface="+mn-cs"/>
              </a:rPr>
              <a:t>Orientaciones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https://apps.who.int/iris/bitstream/handle/10665/332084/WHO-2019-nCoV-Adjusting_PH_measures-Workplaces-2020.1-spa.pdf?sequence=1&amp;isAllowed=y</a:t>
            </a:r>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s-ES" smtClean="0"/>
              <a:t>25</a:t>
            </a:fld>
            <a:endParaRPr lang="en-GB" dirty="0"/>
          </a:p>
        </p:txBody>
      </p:sp>
    </p:spTree>
    <p:extLst>
      <p:ext uri="{BB962C8B-B14F-4D97-AF65-F5344CB8AC3E}">
        <p14:creationId xmlns:p14="http://schemas.microsoft.com/office/powerpoint/2010/main" val="925557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u="sng" dirty="0"/>
              <a:t>Notas para los facilitadores: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Entre las medidas universales para prevenir la transmisión de la COVID-19 que son aplicables a todos los lugares de trabajo y a todas las personas en el lugar de trabajo, como los empleadores, los directivos, los trabajadores, los contratistas, los clientes y los visitantes, figuran las siguientes: las higiene de las manos, la higiene respiratoria, el distanciamiento físico, la reducción y la gestión de los viajes de trabajo, la limpieza y desinfección regular del entorno, la comunicación, la capacitación y la educación sobre los riesgos, la gestión de las personas con COVID-19 y sus contactos.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Además de las medidas mencionadas, en los lugares de trabajo y para los puestos que se consideren de riesgo medio, deben aplicarse las siguientes medidas: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Mejor la limpieza y desinfección de los objetos y superficies que se tocan con frecuencia, incluidas todas las habitaciones, superficies, suelos, baños y vestuarios compartidos;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Cuando no sea posible respetar plenamente el distanciamiento físico de al menos 1 metro durante una actividad determinada, debe estudiarse si es necesario continuar esa actividad en el lugar de trabajo y, de ser así, adoptar todas las medidas de mitigación posibles para reducir el riesgo de transmisión entre los trabajadores, los clientes o los consumidores, los contratistas y las visitas; por ejemplo, escalonar las actividades, reducir al mínimo los contactos cara a cara y piel a piel, colocar a los trabajadores para que trabajen uno al lado del otro o de espaldas al otro, en lugar de cara a cara, asignar siempre a los mismos equipos a los mismos turnos para limitar la interacción social, instalar barreras de plexiglás en todos los puntos de interacción habitual y limpiarlas frecuentemente;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Mayor higiene de las manos: lavado frecuente de las manos con agua y jabón o desinfección con un gel hidroalcohólico, incluido al entrar y al salir de recintos cerrados con maquinaria, vehículos y espacios interiores, y antes de ponerse y después de quitarse el equipo de protección personal;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Proporcionar equipos de protección personal y capacitación sobre su uso adecuado, por ejemplo, mascarillas, batas y guantes desechables o guantes de uso intensivo que puedan desinfectarse. Proporcionar protección facial o ocular (mascarillas médicas, caretas protectoras o gafas) durante los procedimientos de limpieza que generan salpicaduras (por ejemplo, en las superficies de lavado).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Mayor tasa de ventilación, mediante aireación natural o ventilación artificial, preferentemente sin recirculación del aire.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Además de las medidas mencionadas, en los lugares de trabajo y para los puestos que se consideren de alto riesgo, deben aplicarse las siguientes medidas: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Valorar la posibilidad de suspender la actividad.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Respetar escrupulosamente las medidas de higiene antes y después del contacto con cualquier caso confirmado o sospechoso de COVID-19, antes y después de utilizar el equipo de protección personal.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Utilizar mascarilla médica, bata desechable, guantes y protección ocular para los trabajadores que deben trabajar en los hogares de casos confirmados o sospechosos de COVID-19. Utilizar el equipo de protección cuando se esté en contacto con una persona enferma o con secreciones respiratorias, líquidos corporales y desechos potencialmente contaminados.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Capacitar a los trabajadores en prácticas de prevención y control de infecciones y en el uso de los equipos de protección personal.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 Evitar asignar tareas de alto riesgo a trabajadores que tengan afecciones médicas preexistentes, estén embarazadas o sean mayores de 60 años.</a:t>
            </a:r>
          </a:p>
          <a:p>
            <a:endParaRPr lang="en-GB" b="1" u="sng" dirty="0"/>
          </a:p>
        </p:txBody>
      </p:sp>
      <p:sp>
        <p:nvSpPr>
          <p:cNvPr id="4" name="Slide Number Placeholder 3"/>
          <p:cNvSpPr>
            <a:spLocks noGrp="1"/>
          </p:cNvSpPr>
          <p:nvPr>
            <p:ph type="sldNum" sz="quarter" idx="5"/>
          </p:nvPr>
        </p:nvSpPr>
        <p:spPr/>
        <p:txBody>
          <a:bodyPr/>
          <a:lstStyle/>
          <a:p>
            <a:fld id="{F6006EAF-979B-4048-8A60-F6B53404CC74}" type="slidenum">
              <a:rPr lang="es-ES" smtClean="0"/>
              <a:t>26</a:t>
            </a:fld>
            <a:endParaRPr lang="en-GB" dirty="0"/>
          </a:p>
        </p:txBody>
      </p:sp>
    </p:spTree>
    <p:extLst>
      <p:ext uri="{BB962C8B-B14F-4D97-AF65-F5344CB8AC3E}">
        <p14:creationId xmlns:p14="http://schemas.microsoft.com/office/powerpoint/2010/main" val="2428219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u="sng" dirty="0"/>
              <a:t>Notas para los facilitadores:</a:t>
            </a: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es-ES"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Reúnanse por grupos.</a:t>
            </a: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es-ES"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Priorización de las conclusiones (convertidas en medidas)</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es-ES"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Medida</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es-ES"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¿Por qué es prioritaria?</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es-ES"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¿Quién es responsable de esta medida?</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es-ES"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¿Qué recursos se necesitan?</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es-ES"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¿Cuáles son los plazos?</a:t>
            </a: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es-ES"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El relator de cada grupo tendrá 5 minutos para presentar las conclusiones del grupo.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GB" b="1" u="sng" dirty="0"/>
          </a:p>
        </p:txBody>
      </p:sp>
      <p:sp>
        <p:nvSpPr>
          <p:cNvPr id="4" name="Slide Number Placeholder 3"/>
          <p:cNvSpPr>
            <a:spLocks noGrp="1"/>
          </p:cNvSpPr>
          <p:nvPr>
            <p:ph type="sldNum" sz="quarter" idx="5"/>
          </p:nvPr>
        </p:nvSpPr>
        <p:spPr/>
        <p:txBody>
          <a:bodyPr/>
          <a:lstStyle/>
          <a:p>
            <a:fld id="{F6006EAF-979B-4048-8A60-F6B53404CC74}" type="slidenum">
              <a:rPr lang="es-ES" smtClean="0"/>
              <a:t>31</a:t>
            </a:fld>
            <a:endParaRPr lang="en-GB" dirty="0"/>
          </a:p>
        </p:txBody>
      </p:sp>
    </p:spTree>
    <p:extLst>
      <p:ext uri="{BB962C8B-B14F-4D97-AF65-F5344CB8AC3E}">
        <p14:creationId xmlns:p14="http://schemas.microsoft.com/office/powerpoint/2010/main" val="3634550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Notas para los facilitadores: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Los equipos de la OMS trabajaron con expertos de todo el mundo para elaborar estas orientaciones. Juntos, los expertos examinan informes, estudios y presentaciones de los países, analizan las tendencias, consultan a otros grupos de expertos y, a continuación, llegan a un acuerdo sobre cuál es el mejor enfoque. Estas orientaciones están destinadas a los responsables de la adopción de decisiones en materia de salud que adaptan la información a su país y contexto. A medida que surgen nuevos conocimientos científicos, los documentos se actualizan.</a:t>
            </a:r>
          </a:p>
          <a:p>
            <a:endParaRPr lang="en-GB" b="1" dirty="0"/>
          </a:p>
        </p:txBody>
      </p:sp>
      <p:sp>
        <p:nvSpPr>
          <p:cNvPr id="4" name="Slide Number Placeholder 3"/>
          <p:cNvSpPr>
            <a:spLocks noGrp="1"/>
          </p:cNvSpPr>
          <p:nvPr>
            <p:ph type="sldNum" sz="quarter" idx="5"/>
          </p:nvPr>
        </p:nvSpPr>
        <p:spPr/>
        <p:txBody>
          <a:bodyPr/>
          <a:lstStyle/>
          <a:p>
            <a:fld id="{F6006EAF-979B-4048-8A60-F6B53404CC74}" type="slidenum">
              <a:rPr lang="es-ES" smtClean="0"/>
              <a:t>4</a:t>
            </a:fld>
            <a:endParaRPr lang="en-GB" dirty="0"/>
          </a:p>
        </p:txBody>
      </p:sp>
    </p:spTree>
    <p:extLst>
      <p:ext uri="{BB962C8B-B14F-4D97-AF65-F5344CB8AC3E}">
        <p14:creationId xmlns:p14="http://schemas.microsoft.com/office/powerpoint/2010/main" val="594813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a:p>
        </p:txBody>
      </p:sp>
      <p:sp>
        <p:nvSpPr>
          <p:cNvPr id="4" name="Slide Number Placeholder 3"/>
          <p:cNvSpPr>
            <a:spLocks noGrp="1"/>
          </p:cNvSpPr>
          <p:nvPr>
            <p:ph type="sldNum" sz="quarter" idx="5"/>
          </p:nvPr>
        </p:nvSpPr>
        <p:spPr/>
        <p:txBody>
          <a:bodyPr/>
          <a:lstStyle/>
          <a:p>
            <a:fld id="{F6006EAF-979B-4048-8A60-F6B53404CC74}" type="slidenum">
              <a:rPr lang="en-GB" smtClean="0"/>
              <a:t>5</a:t>
            </a:fld>
            <a:endParaRPr lang="en-GB" dirty="0"/>
          </a:p>
        </p:txBody>
      </p:sp>
    </p:spTree>
    <p:extLst>
      <p:ext uri="{BB962C8B-B14F-4D97-AF65-F5344CB8AC3E}">
        <p14:creationId xmlns:p14="http://schemas.microsoft.com/office/powerpoint/2010/main" val="3902763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Nota para el facilitador:</a:t>
            </a:r>
          </a:p>
          <a:p>
            <a:r>
              <a:rPr lang="es-ES" dirty="0"/>
              <a:t>Los ejercicios teóricos de simulación son debates sobre una situación de emergencia que se realizan con un moderador, en un entorno informal y distendido. Están diseñados para suscitar un debate constructivo entre los participantes, detectar y resolver problemas y perfeccionar los planes o procedimientos operativos existentes. </a:t>
            </a:r>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s-ES" smtClean="0"/>
              <a:t>8</a:t>
            </a:fld>
            <a:endParaRPr lang="en-GB" dirty="0"/>
          </a:p>
        </p:txBody>
      </p:sp>
    </p:spTree>
    <p:extLst>
      <p:ext uri="{BB962C8B-B14F-4D97-AF65-F5344CB8AC3E}">
        <p14:creationId xmlns:p14="http://schemas.microsoft.com/office/powerpoint/2010/main" val="2924740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a:p>
        </p:txBody>
      </p:sp>
      <p:sp>
        <p:nvSpPr>
          <p:cNvPr id="4" name="Slide Number Placeholder 3"/>
          <p:cNvSpPr>
            <a:spLocks noGrp="1"/>
          </p:cNvSpPr>
          <p:nvPr>
            <p:ph type="sldNum" sz="quarter" idx="5"/>
          </p:nvPr>
        </p:nvSpPr>
        <p:spPr/>
        <p:txBody>
          <a:bodyPr/>
          <a:lstStyle/>
          <a:p>
            <a:fld id="{F6006EAF-979B-4048-8A60-F6B53404CC74}" type="slidenum">
              <a:rPr lang="en-GB" smtClean="0"/>
              <a:t>11</a:t>
            </a:fld>
            <a:endParaRPr lang="en-GB" dirty="0"/>
          </a:p>
        </p:txBody>
      </p:sp>
    </p:spTree>
    <p:extLst>
      <p:ext uri="{BB962C8B-B14F-4D97-AF65-F5344CB8AC3E}">
        <p14:creationId xmlns:p14="http://schemas.microsoft.com/office/powerpoint/2010/main" val="2459005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9512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*Ajuste los grupos en función del número de participantes y sus perfiles. Cada grupo debe constar de unas 6-10 personas.  Los grupos deben estar formados por personas con conocimientos temáticos similares, por ejemplo, todos los profesionales de la salud pueden estar en un grupo y las autoridades locales, en otro.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6350" marR="0" lvl="0" indent="0" algn="l" defTabSz="914400" rtl="0" eaLnBrk="1" fontAlgn="auto" latinLnBrk="0" hangingPunct="1">
              <a:lnSpc>
                <a:spcPct val="100000"/>
              </a:lnSpc>
              <a:spcBef>
                <a:spcPts val="105"/>
              </a:spcBef>
              <a:spcAft>
                <a:spcPts val="0"/>
              </a:spcAft>
              <a:buClrTx/>
              <a:buSzTx/>
              <a:buFontTx/>
              <a:buNone/>
              <a:tabLst/>
              <a:defRPr/>
            </a:pPr>
            <a:r>
              <a:rPr kumimoji="0" lang="es-ES" sz="1200" b="0" i="0" u="none" strike="noStrike" kern="0" cap="none" spc="-10" normalizeH="0" baseline="0" noProof="0" dirty="0">
                <a:ln>
                  <a:noFill/>
                </a:ln>
                <a:solidFill>
                  <a:srgbClr val="231F20"/>
                </a:solidFill>
                <a:effectLst/>
                <a:uLnTx/>
                <a:uFillTx/>
                <a:latin typeface="Roboto Medium" panose="02000000000000000000" pitchFamily="2" charset="0"/>
                <a:ea typeface="Roboto Medium" panose="02000000000000000000" pitchFamily="2" charset="0"/>
                <a:cs typeface="Roboto Medium" panose="02000000000000000000" pitchFamily="2" charset="0"/>
              </a:rPr>
              <a:t>Propuesta de grupos</a:t>
            </a:r>
          </a:p>
          <a:p>
            <a:pPr marL="6350" marR="0" lvl="0" indent="0" algn="l" defTabSz="914400" rtl="0" eaLnBrk="1" fontAlgn="auto" latinLnBrk="0" hangingPunct="1">
              <a:lnSpc>
                <a:spcPct val="100000"/>
              </a:lnSpc>
              <a:spcBef>
                <a:spcPts val="105"/>
              </a:spcBef>
              <a:spcAft>
                <a:spcPts val="0"/>
              </a:spcAft>
              <a:buClrTx/>
              <a:buSzTx/>
              <a:buFontTx/>
              <a:buNone/>
              <a:tabLst/>
              <a:defRPr/>
            </a:pPr>
            <a:endParaRPr kumimoji="0" lang="en-GB"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6350" marR="0" lvl="0" indent="0" algn="l" defTabSz="914400" rtl="0" eaLnBrk="1" fontAlgn="auto" latinLnBrk="0" hangingPunct="1">
              <a:lnSpc>
                <a:spcPct val="100000"/>
              </a:lnSpc>
              <a:spcBef>
                <a:spcPts val="105"/>
              </a:spcBef>
              <a:spcAft>
                <a:spcPts val="0"/>
              </a:spcAft>
              <a:buClrTx/>
              <a:buSzTx/>
              <a:buFontTx/>
              <a:buNone/>
              <a:tabLst/>
              <a:defRPr/>
            </a:pPr>
            <a:r>
              <a:rPr kumimoji="0" lang="es-ES"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Grupo </a:t>
            </a:r>
            <a:r>
              <a:rPr kumimoji="0" lang="es-ES"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1:</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635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Salud pública</a:t>
            </a:r>
          </a:p>
          <a:p>
            <a:pPr marL="635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sng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105"/>
              </a:spcBef>
              <a:spcAft>
                <a:spcPts val="0"/>
              </a:spcAft>
              <a:buClrTx/>
              <a:buSzTx/>
              <a:buFontTx/>
              <a:buNone/>
              <a:tabLst/>
              <a:defRPr/>
            </a:pPr>
            <a:r>
              <a:rPr kumimoji="0" lang="es-ES"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Grupo </a:t>
            </a:r>
            <a:r>
              <a:rPr kumimoji="0" lang="es-ES" sz="1200" b="0" i="0" u="none" strike="noStrike" kern="0" cap="none" spc="-4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s-ES" sz="1200" b="0" i="0" u="none" strike="noStrike" kern="0" cap="none" spc="-1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2:</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0" cap="none" spc="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Finanzas y economía, incluidas empresas</a:t>
            </a:r>
          </a:p>
          <a:p>
            <a:pPr marL="5715"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Grupo </a:t>
            </a:r>
            <a:r>
              <a:rPr kumimoji="0" lang="es-ES" sz="1200" b="0" i="0" u="none" strike="noStrike" kern="0" cap="none" spc="-4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s-ES" sz="1200" b="0" i="0" u="none" strike="noStrike" kern="0" cap="none" spc="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3:</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Servicios de emergencia, incluidas las fuerzas del orden</a:t>
            </a:r>
          </a:p>
          <a:p>
            <a:pPr marL="5715"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Grupo 4:</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Educación y escolarización</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s-ES" smtClean="0"/>
              <a:t>13</a:t>
            </a:fld>
            <a:endParaRPr lang="en-GB" dirty="0"/>
          </a:p>
        </p:txBody>
      </p:sp>
    </p:spTree>
    <p:extLst>
      <p:ext uri="{BB962C8B-B14F-4D97-AF65-F5344CB8AC3E}">
        <p14:creationId xmlns:p14="http://schemas.microsoft.com/office/powerpoint/2010/main" val="2379003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s-ES" smtClean="0"/>
              <a:t>15</a:t>
            </a:fld>
            <a:endParaRPr lang="en-GB" dirty="0"/>
          </a:p>
        </p:txBody>
      </p:sp>
    </p:spTree>
    <p:extLst>
      <p:ext uri="{BB962C8B-B14F-4D97-AF65-F5344CB8AC3E}">
        <p14:creationId xmlns:p14="http://schemas.microsoft.com/office/powerpoint/2010/main" val="2462579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1" i="0" u="sng" strike="noStrike" kern="1200" cap="none" spc="0" normalizeH="0" baseline="0" noProof="0" dirty="0">
                <a:ln>
                  <a:noFill/>
                </a:ln>
                <a:solidFill>
                  <a:prstClr val="black"/>
                </a:solidFill>
                <a:effectLst/>
                <a:uLnTx/>
                <a:uFillTx/>
                <a:latin typeface="+mn-lt"/>
                <a:ea typeface="+mn-ea"/>
                <a:cs typeface="+mn-cs"/>
              </a:rPr>
              <a:t>Notas para los facilitadores: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La evaluación del riesgo debe basarse en los siguientes indicadores: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1. </a:t>
            </a:r>
            <a:r>
              <a:rPr kumimoji="0" lang="es-ES" sz="1200" b="1" i="0" u="none" strike="noStrike" kern="1200" cap="none" spc="0" normalizeH="0" baseline="0" noProof="0" dirty="0">
                <a:ln>
                  <a:noFill/>
                </a:ln>
                <a:solidFill>
                  <a:prstClr val="black"/>
                </a:solidFill>
                <a:effectLst/>
                <a:uLnTx/>
                <a:uFillTx/>
                <a:latin typeface="+mn-lt"/>
                <a:ea typeface="+mn-ea"/>
                <a:cs typeface="+mn-cs"/>
              </a:rPr>
              <a:t>Factores epidemiológicos: </a:t>
            </a:r>
            <a:r>
              <a:rPr kumimoji="0" lang="es-ES" sz="1200" b="0" i="0" u="none" strike="noStrike" kern="1200" cap="none" spc="0" normalizeH="0" baseline="0" noProof="0" dirty="0">
                <a:ln>
                  <a:noFill/>
                </a:ln>
                <a:solidFill>
                  <a:prstClr val="black"/>
                </a:solidFill>
                <a:effectLst/>
                <a:uLnTx/>
                <a:uFillTx/>
                <a:latin typeface="+mn-lt"/>
                <a:ea typeface="+mn-ea"/>
                <a:cs typeface="+mn-cs"/>
              </a:rPr>
              <a:t>la incidencia de casos de COVID-19 confirmados y probables; la tasa de hospitalizaciones y admisiones a la UCI; el número de muertes; el porcentaje de personas que se hacen la prueba que dan positivo; el resultado de las pruebas serológicas (con ensayos fiables).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2. </a:t>
            </a:r>
            <a:r>
              <a:rPr kumimoji="0" lang="es-ES" sz="1200" b="1" i="0" u="none" strike="noStrike" kern="1200" cap="none" spc="0" normalizeH="0" baseline="0" noProof="0" dirty="0">
                <a:ln>
                  <a:noFill/>
                </a:ln>
                <a:solidFill>
                  <a:prstClr val="black"/>
                </a:solidFill>
                <a:effectLst/>
                <a:uLnTx/>
                <a:uFillTx/>
                <a:latin typeface="+mn-lt"/>
                <a:ea typeface="+mn-ea"/>
                <a:cs typeface="+mn-cs"/>
              </a:rPr>
              <a:t>Las capacidades sanitarias: </a:t>
            </a:r>
            <a:r>
              <a:rPr kumimoji="0" lang="es-ES" sz="1200" b="0" i="0" u="none" strike="noStrike" kern="1200" cap="none" spc="0" normalizeH="0" baseline="0" noProof="0" dirty="0">
                <a:ln>
                  <a:noFill/>
                </a:ln>
                <a:solidFill>
                  <a:prstClr val="black"/>
                </a:solidFill>
                <a:effectLst/>
                <a:uLnTx/>
                <a:uFillTx/>
                <a:latin typeface="+mn-lt"/>
                <a:ea typeface="+mn-ea"/>
                <a:cs typeface="+mn-cs"/>
              </a:rPr>
              <a:t>las funciones y la capacidad (ingresos y altas) del sistema de salud (hospitalario y no hospitalario), los trabajadores de la salud, el número de camas en las UCI y en otras unidades, el triaje en los establecimientos de salud, las existencias de equipos de protección personal, el tratamiento de los pacientes de COVID-19 u otras afecciones de acuerdo con las normas nacionales y las normas de atención en caso de crisis; el personal sanitario.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3. </a:t>
            </a:r>
            <a:r>
              <a:rPr kumimoji="0" lang="es-ES" sz="1200" b="1" i="0" u="none" strike="noStrike" kern="1200" cap="none" spc="0" normalizeH="0" baseline="0" noProof="0" dirty="0">
                <a:ln>
                  <a:noFill/>
                </a:ln>
                <a:solidFill>
                  <a:prstClr val="black"/>
                </a:solidFill>
                <a:effectLst/>
                <a:uLnTx/>
                <a:uFillTx/>
                <a:latin typeface="+mn-lt"/>
                <a:ea typeface="+mn-ea"/>
                <a:cs typeface="+mn-cs"/>
              </a:rPr>
              <a:t>Las capacidades de salud pública: </a:t>
            </a:r>
            <a:r>
              <a:rPr kumimoji="0" lang="es-ES" sz="1200" b="0" i="0" u="none" strike="noStrike" kern="1200" cap="none" spc="0" normalizeH="0" baseline="0" noProof="0" dirty="0">
                <a:ln>
                  <a:noFill/>
                </a:ln>
                <a:solidFill>
                  <a:prstClr val="black"/>
                </a:solidFill>
                <a:effectLst/>
                <a:uLnTx/>
                <a:uFillTx/>
                <a:latin typeface="+mn-lt"/>
                <a:ea typeface="+mn-ea"/>
                <a:cs typeface="+mn-cs"/>
              </a:rPr>
              <a:t>la tasa de detección y análisis de nuevos casos sospechosos, el aislamiento de nuevos casos confirmados, la detección y cuarentena de los contactos, el número de equipos de respuesta rápida de salud pública para investigar los casos sospechosos y los conglomerados.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4. </a:t>
            </a:r>
            <a:r>
              <a:rPr kumimoji="0" lang="es-ES" sz="1200" b="1" i="0" u="none" strike="noStrike" kern="1200" cap="none" spc="0" normalizeH="0" baseline="0" noProof="0" dirty="0">
                <a:ln>
                  <a:noFill/>
                </a:ln>
                <a:solidFill>
                  <a:prstClr val="black"/>
                </a:solidFill>
                <a:effectLst/>
                <a:uLnTx/>
                <a:uFillTx/>
                <a:latin typeface="+mn-lt"/>
                <a:ea typeface="+mn-ea"/>
                <a:cs typeface="+mn-cs"/>
              </a:rPr>
              <a:t>La disponibilidad de intervenciones farmacológicas eficaces</a:t>
            </a:r>
            <a:r>
              <a:rPr kumimoji="0" lang="es-ES" sz="1200" b="0" i="0" u="none" strike="noStrike" kern="1200" cap="none" spc="0" normalizeH="0" baseline="0" noProof="0" dirty="0">
                <a:ln>
                  <a:noFill/>
                </a:ln>
                <a:solidFill>
                  <a:prstClr val="black"/>
                </a:solidFill>
                <a:effectLst/>
                <a:uLnTx/>
                <a:uFillTx/>
                <a:latin typeface="+mn-lt"/>
                <a:ea typeface="+mn-ea"/>
                <a:cs typeface="+mn-cs"/>
              </a:rPr>
              <a:t>: en la actualidad, no hay vacunas o terapias específicas para la COVID-19. La OMS, en colaboración con asociados internacionales, está aplicando protocolos de ensayos clínicos para desarrollar tratamientos y vacunas específicos para la COVID-19. La disponibilidad futura de instrumentos farmacéuticos seguros y eficaces será un factor determinante en la decisión de aplicar o levantar las medidas de salud pública y sociales.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¿Cómo se aplica en el conjunto del gobierno? Acuerdo por consenso.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¿Demasiado largo? Sáquele partido. Asegúrese de que se están tratando las discrepancias y las diferentes realidades.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Invierta el orden. Planificadores de los niveles subnacionales/municipales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mn-lt"/>
                <a:ea typeface="+mn-ea"/>
                <a:cs typeface="+mn-cs"/>
              </a:rPr>
              <a:t>Añada esto a la comunicación del riesgo: las partes interesadas nacionales y regionales y locales</a:t>
            </a: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s-ES" smtClean="0"/>
              <a:t>16</a:t>
            </a:fld>
            <a:endParaRPr lang="en-GB" dirty="0"/>
          </a:p>
        </p:txBody>
      </p:sp>
    </p:spTree>
    <p:extLst>
      <p:ext uri="{BB962C8B-B14F-4D97-AF65-F5344CB8AC3E}">
        <p14:creationId xmlns:p14="http://schemas.microsoft.com/office/powerpoint/2010/main" val="328283293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dirty="0"/>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8" name="bg object 18"/>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dirty="0"/>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0" name="bg object 20"/>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dirty="0"/>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2" name="bg object 22"/>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dirty="0"/>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4" name="bg object 24"/>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dirty="0"/>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6" name="bg object 26"/>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dirty="0"/>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8" name="bg object 28"/>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dirty="0"/>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30" name="bg object 30"/>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dirty="0"/>
          </a:p>
        </p:txBody>
      </p:sp>
      <p:sp>
        <p:nvSpPr>
          <p:cNvPr id="2" name="Holder 2"/>
          <p:cNvSpPr>
            <a:spLocks noGrp="1"/>
          </p:cNvSpPr>
          <p:nvPr>
            <p:ph type="ctrTitle"/>
          </p:nvPr>
        </p:nvSpPr>
        <p:spPr>
          <a:xfrm>
            <a:off x="212741" y="-6095"/>
            <a:ext cx="10267916" cy="55880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604010" y="4238752"/>
            <a:ext cx="7485380" cy="18923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dirty="0"/>
          </a:p>
        </p:txBody>
      </p:sp>
      <p:sp>
        <p:nvSpPr>
          <p:cNvPr id="6" name="Holder 6"/>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736564" y="402990"/>
            <a:ext cx="9223058" cy="1463029"/>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736565" y="1855506"/>
            <a:ext cx="4523809" cy="909355"/>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736565" y="2764861"/>
            <a:ext cx="4523809" cy="40666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5413534" y="1855506"/>
            <a:ext cx="4546088" cy="909355"/>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5413534" y="2764861"/>
            <a:ext cx="4546088" cy="40666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7 December 2020</a:t>
            </a:fld>
            <a:endParaRPr lang="en-US" dirty="0"/>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4182272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7 December 2020</a:t>
            </a:fld>
            <a:endParaRPr lang="en-US" dirty="0"/>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3172356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7 December 2020</a:t>
            </a:fld>
            <a:endParaRPr lang="en-US" dirty="0"/>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14580190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736564" y="504613"/>
            <a:ext cx="3448900" cy="1766147"/>
          </a:xfrm>
        </p:spPr>
        <p:txBody>
          <a:bodyPr anchor="b"/>
          <a:lstStyle>
            <a:lvl1pPr>
              <a:defRPr sz="2807"/>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4546088" y="1089825"/>
            <a:ext cx="5413534" cy="5379038"/>
          </a:xfrm>
        </p:spPr>
        <p:txBody>
          <a:bodyPr/>
          <a:lstStyle>
            <a:lvl1pPr>
              <a:defRPr sz="2807"/>
            </a:lvl1pPr>
            <a:lvl2pPr>
              <a:defRPr sz="2456"/>
            </a:lvl2pPr>
            <a:lvl3pPr>
              <a:defRPr sz="2105"/>
            </a:lvl3pPr>
            <a:lvl4pPr>
              <a:defRPr sz="1754"/>
            </a:lvl4pPr>
            <a:lvl5pPr>
              <a:defRPr sz="1754"/>
            </a:lvl5pPr>
            <a:lvl6pPr>
              <a:defRPr sz="1754"/>
            </a:lvl6pPr>
            <a:lvl7pPr>
              <a:defRPr sz="1754"/>
            </a:lvl7pPr>
            <a:lvl8pPr>
              <a:defRPr sz="1754"/>
            </a:lvl8pPr>
            <a:lvl9pPr>
              <a:defRPr sz="175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736564" y="2270760"/>
            <a:ext cx="3448900" cy="4206864"/>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7 December 2020</a:t>
            </a:fld>
            <a:endParaRPr lang="en-US" dirty="0"/>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1054088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736564" y="504613"/>
            <a:ext cx="3448900" cy="1766147"/>
          </a:xfrm>
        </p:spPr>
        <p:txBody>
          <a:bodyPr anchor="b"/>
          <a:lstStyle>
            <a:lvl1pPr>
              <a:defRPr sz="2807"/>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4546088" y="1089825"/>
            <a:ext cx="5413534" cy="5379038"/>
          </a:xfrm>
        </p:spPr>
        <p:txBody>
          <a:bodyPr/>
          <a:lstStyle>
            <a:lvl1pPr marL="0" indent="0">
              <a:buNone/>
              <a:defRPr sz="2807"/>
            </a:lvl1pPr>
            <a:lvl2pPr marL="401010" indent="0">
              <a:buNone/>
              <a:defRPr sz="2456"/>
            </a:lvl2pPr>
            <a:lvl3pPr marL="802020" indent="0">
              <a:buNone/>
              <a:defRPr sz="2105"/>
            </a:lvl3pPr>
            <a:lvl4pPr marL="1203030" indent="0">
              <a:buNone/>
              <a:defRPr sz="1754"/>
            </a:lvl4pPr>
            <a:lvl5pPr marL="1604040" indent="0">
              <a:buNone/>
              <a:defRPr sz="1754"/>
            </a:lvl5pPr>
            <a:lvl6pPr marL="2005051" indent="0">
              <a:buNone/>
              <a:defRPr sz="1754"/>
            </a:lvl6pPr>
            <a:lvl7pPr marL="2406061" indent="0">
              <a:buNone/>
              <a:defRPr sz="1754"/>
            </a:lvl7pPr>
            <a:lvl8pPr marL="2807071" indent="0">
              <a:buNone/>
              <a:defRPr sz="1754"/>
            </a:lvl8pPr>
            <a:lvl9pPr marL="3208081" indent="0">
              <a:buNone/>
              <a:defRPr sz="1754"/>
            </a:lvl9pPr>
          </a:lstStyle>
          <a:p>
            <a:endParaRPr lang="en-US" dirty="0"/>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736564" y="2270760"/>
            <a:ext cx="3448900" cy="4206864"/>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7 December 2020</a:t>
            </a:fld>
            <a:endParaRPr lang="en-US" dirty="0"/>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1401764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7 December 2020</a:t>
            </a:fld>
            <a:endParaRPr lang="en-US" dirty="0"/>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4053178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7652465" y="402990"/>
            <a:ext cx="2305764" cy="641454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735171" y="402990"/>
            <a:ext cx="6783626" cy="641454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7 December 2020</a:t>
            </a:fld>
            <a:endParaRPr lang="en-US" dirty="0"/>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42131317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6452"/>
            <a:ext cx="9089390" cy="73928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8752"/>
            <a:ext cx="7485380" cy="292633"/>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dirty="0"/>
              <a:t>SIMULATION</a:t>
            </a:r>
            <a:r>
              <a:rPr lang="en-GB" spc="-31" dirty="0"/>
              <a:t> </a:t>
            </a:r>
            <a:r>
              <a:rPr lang="en-GB" spc="-4" dirty="0"/>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dirty="0"/>
          </a:p>
        </p:txBody>
      </p:sp>
      <p:sp>
        <p:nvSpPr>
          <p:cNvPr id="6" name="Holder 6"/>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dirty="0"/>
              <a:t>page</a:t>
            </a:r>
            <a:r>
              <a:rPr lang="en-GB" spc="-48" dirty="0"/>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4086322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type="body" idx="1"/>
          </p:nvPr>
        </p:nvSpPr>
        <p:spPr>
          <a:xfrm>
            <a:off x="387505" y="2296551"/>
            <a:ext cx="9271512" cy="256567"/>
          </a:xfrm>
        </p:spPr>
        <p:txBody>
          <a:bodyPr lIns="0" tIns="0" rIns="0" bIns="0"/>
          <a:lstStyle>
            <a:lvl1pPr>
              <a:defRPr sz="1666"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dirty="0"/>
              <a:t>SIMULATION</a:t>
            </a:r>
            <a:r>
              <a:rPr lang="en-GB" spc="-31" dirty="0"/>
              <a:t> </a:t>
            </a:r>
            <a:r>
              <a:rPr lang="en-GB" spc="-4" dirty="0"/>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dirty="0"/>
          </a:p>
        </p:txBody>
      </p:sp>
      <p:sp>
        <p:nvSpPr>
          <p:cNvPr id="6" name="Holder 6"/>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dirty="0"/>
              <a:t>page</a:t>
            </a:r>
            <a:r>
              <a:rPr lang="en-GB" spc="-48" dirty="0"/>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24998021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sz="half" idx="2"/>
          </p:nvPr>
        </p:nvSpPr>
        <p:spPr>
          <a:xfrm>
            <a:off x="534671" y="1740917"/>
            <a:ext cx="4651629" cy="29263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2" y="1740917"/>
            <a:ext cx="4651629" cy="29263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dirty="0"/>
              <a:t>SIMULATION</a:t>
            </a:r>
            <a:r>
              <a:rPr lang="en-GB" spc="-31" dirty="0"/>
              <a:t> </a:t>
            </a:r>
            <a:r>
              <a:rPr lang="en-GB" spc="-4" dirty="0"/>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dirty="0"/>
          </a:p>
        </p:txBody>
      </p:sp>
      <p:sp>
        <p:nvSpPr>
          <p:cNvPr id="7" name="Holder 7"/>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dirty="0"/>
              <a:t>page</a:t>
            </a:r>
            <a:r>
              <a:rPr lang="en-GB" spc="-48" dirty="0"/>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421376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43"/>
                </a:lnTo>
                <a:lnTo>
                  <a:pt x="10693400" y="674243"/>
                </a:lnTo>
                <a:lnTo>
                  <a:pt x="10693400" y="0"/>
                </a:lnTo>
                <a:close/>
              </a:path>
            </a:pathLst>
          </a:custGeom>
          <a:solidFill>
            <a:srgbClr val="008FCE"/>
          </a:solidFill>
        </p:spPr>
        <p:txBody>
          <a:bodyPr wrap="square" lIns="0" tIns="0" rIns="0" bIns="0" rtlCol="0"/>
          <a:lstStyle/>
          <a:p>
            <a:endParaRPr dirty="0"/>
          </a:p>
        </p:txBody>
      </p:sp>
      <p:sp>
        <p:nvSpPr>
          <p:cNvPr id="17" name="bg object 17"/>
          <p:cNvSpPr/>
          <p:nvPr/>
        </p:nvSpPr>
        <p:spPr>
          <a:xfrm>
            <a:off x="0" y="7256973"/>
            <a:ext cx="10690720" cy="305874"/>
          </a:xfrm>
          <a:prstGeom prst="rect">
            <a:avLst/>
          </a:prstGeom>
          <a:blipFill>
            <a:blip r:embed="rId2" cstate="print"/>
            <a:stretch>
              <a:fillRect/>
            </a:stretch>
          </a:blipFill>
        </p:spPr>
        <p:txBody>
          <a:bodyPr wrap="square" lIns="0" tIns="0" rIns="0" bIns="0" rtlCol="0"/>
          <a:lstStyle/>
          <a:p>
            <a:endParaRPr dirty="0"/>
          </a:p>
        </p:txBody>
      </p:sp>
      <p:sp>
        <p:nvSpPr>
          <p:cNvPr id="18" name="bg object 18"/>
          <p:cNvSpPr/>
          <p:nvPr/>
        </p:nvSpPr>
        <p:spPr>
          <a:xfrm>
            <a:off x="5308" y="7284135"/>
            <a:ext cx="10688320" cy="278765"/>
          </a:xfrm>
          <a:custGeom>
            <a:avLst/>
            <a:gdLst/>
            <a:ahLst/>
            <a:cxnLst/>
            <a:rect l="l" t="t" r="r" b="b"/>
            <a:pathLst>
              <a:path w="10688320" h="278765">
                <a:moveTo>
                  <a:pt x="10688091" y="0"/>
                </a:moveTo>
                <a:lnTo>
                  <a:pt x="0" y="0"/>
                </a:lnTo>
                <a:lnTo>
                  <a:pt x="0" y="278714"/>
                </a:lnTo>
                <a:lnTo>
                  <a:pt x="10688091" y="278714"/>
                </a:lnTo>
                <a:lnTo>
                  <a:pt x="10688091" y="0"/>
                </a:lnTo>
                <a:close/>
              </a:path>
            </a:pathLst>
          </a:custGeom>
          <a:solidFill>
            <a:srgbClr val="595959"/>
          </a:solidFill>
        </p:spPr>
        <p:txBody>
          <a:bodyPr wrap="square" lIns="0" tIns="0" rIns="0" bIns="0" rtlCol="0"/>
          <a:lstStyle/>
          <a:p>
            <a:endParaRPr dirty="0"/>
          </a:p>
        </p:txBody>
      </p:sp>
      <p:sp>
        <p:nvSpPr>
          <p:cNvPr id="19" name="bg object 19"/>
          <p:cNvSpPr/>
          <p:nvPr/>
        </p:nvSpPr>
        <p:spPr>
          <a:xfrm>
            <a:off x="2692063" y="7256973"/>
            <a:ext cx="3675856" cy="305874"/>
          </a:xfrm>
          <a:prstGeom prst="rect">
            <a:avLst/>
          </a:prstGeom>
          <a:blipFill>
            <a:blip r:embed="rId3" cstate="print"/>
            <a:stretch>
              <a:fillRect/>
            </a:stretch>
          </a:blipFill>
        </p:spPr>
        <p:txBody>
          <a:bodyPr wrap="square" lIns="0" tIns="0" rIns="0" bIns="0" rtlCol="0"/>
          <a:lstStyle/>
          <a:p>
            <a:endParaRPr dirty="0"/>
          </a:p>
        </p:txBody>
      </p:sp>
      <p:sp>
        <p:nvSpPr>
          <p:cNvPr id="20" name="bg object 20"/>
          <p:cNvSpPr/>
          <p:nvPr/>
        </p:nvSpPr>
        <p:spPr>
          <a:xfrm>
            <a:off x="2713680" y="7284139"/>
            <a:ext cx="3585845" cy="274320"/>
          </a:xfrm>
          <a:custGeom>
            <a:avLst/>
            <a:gdLst/>
            <a:ahLst/>
            <a:cxnLst/>
            <a:rect l="l" t="t" r="r" b="b"/>
            <a:pathLst>
              <a:path w="3585845" h="274320">
                <a:moveTo>
                  <a:pt x="3476485" y="0"/>
                </a:moveTo>
                <a:lnTo>
                  <a:pt x="0" y="0"/>
                </a:lnTo>
                <a:lnTo>
                  <a:pt x="0" y="274142"/>
                </a:lnTo>
                <a:lnTo>
                  <a:pt x="3585502" y="274142"/>
                </a:lnTo>
                <a:lnTo>
                  <a:pt x="3585502" y="137071"/>
                </a:lnTo>
                <a:lnTo>
                  <a:pt x="3476485" y="0"/>
                </a:lnTo>
                <a:close/>
              </a:path>
            </a:pathLst>
          </a:custGeom>
          <a:solidFill>
            <a:srgbClr val="49C7FF"/>
          </a:solidFill>
        </p:spPr>
        <p:txBody>
          <a:bodyPr wrap="square" lIns="0" tIns="0" rIns="0" bIns="0" rtlCol="0"/>
          <a:lstStyle/>
          <a:p>
            <a:endParaRPr dirty="0"/>
          </a:p>
        </p:txBody>
      </p:sp>
      <p:sp>
        <p:nvSpPr>
          <p:cNvPr id="21" name="bg object 21"/>
          <p:cNvSpPr/>
          <p:nvPr/>
        </p:nvSpPr>
        <p:spPr>
          <a:xfrm>
            <a:off x="2512948" y="7256973"/>
            <a:ext cx="3675849" cy="305874"/>
          </a:xfrm>
          <a:prstGeom prst="rect">
            <a:avLst/>
          </a:prstGeom>
          <a:blipFill>
            <a:blip r:embed="rId4" cstate="print"/>
            <a:stretch>
              <a:fillRect/>
            </a:stretch>
          </a:blipFill>
        </p:spPr>
        <p:txBody>
          <a:bodyPr wrap="square" lIns="0" tIns="0" rIns="0" bIns="0" rtlCol="0"/>
          <a:lstStyle/>
          <a:p>
            <a:endParaRPr dirty="0"/>
          </a:p>
        </p:txBody>
      </p:sp>
      <p:sp>
        <p:nvSpPr>
          <p:cNvPr id="22" name="bg object 22"/>
          <p:cNvSpPr/>
          <p:nvPr/>
        </p:nvSpPr>
        <p:spPr>
          <a:xfrm>
            <a:off x="2535057" y="7284139"/>
            <a:ext cx="3585845" cy="274320"/>
          </a:xfrm>
          <a:custGeom>
            <a:avLst/>
            <a:gdLst/>
            <a:ahLst/>
            <a:cxnLst/>
            <a:rect l="l" t="t" r="r" b="b"/>
            <a:pathLst>
              <a:path w="3585845" h="274320">
                <a:moveTo>
                  <a:pt x="3476485" y="0"/>
                </a:moveTo>
                <a:lnTo>
                  <a:pt x="0" y="0"/>
                </a:lnTo>
                <a:lnTo>
                  <a:pt x="0" y="274142"/>
                </a:lnTo>
                <a:lnTo>
                  <a:pt x="3585502" y="274142"/>
                </a:lnTo>
                <a:lnTo>
                  <a:pt x="3585502" y="137071"/>
                </a:lnTo>
                <a:lnTo>
                  <a:pt x="3476485" y="0"/>
                </a:lnTo>
                <a:close/>
              </a:path>
            </a:pathLst>
          </a:custGeom>
          <a:solidFill>
            <a:srgbClr val="008FCE"/>
          </a:solidFill>
        </p:spPr>
        <p:txBody>
          <a:bodyPr wrap="square" lIns="0" tIns="0" rIns="0" bIns="0" rtlCol="0"/>
          <a:lstStyle/>
          <a:p>
            <a:endParaRPr dirty="0"/>
          </a:p>
        </p:txBody>
      </p:sp>
      <p:sp>
        <p:nvSpPr>
          <p:cNvPr id="23" name="bg object 23"/>
          <p:cNvSpPr/>
          <p:nvPr/>
        </p:nvSpPr>
        <p:spPr>
          <a:xfrm>
            <a:off x="1058646" y="7250251"/>
            <a:ext cx="3756056" cy="312596"/>
          </a:xfrm>
          <a:prstGeom prst="rect">
            <a:avLst/>
          </a:prstGeom>
          <a:blipFill>
            <a:blip r:embed="rId5" cstate="print"/>
            <a:stretch>
              <a:fillRect/>
            </a:stretch>
          </a:blipFill>
        </p:spPr>
        <p:txBody>
          <a:bodyPr wrap="square" lIns="0" tIns="0" rIns="0" bIns="0" rtlCol="0"/>
          <a:lstStyle/>
          <a:p>
            <a:endParaRPr dirty="0"/>
          </a:p>
        </p:txBody>
      </p:sp>
      <p:sp>
        <p:nvSpPr>
          <p:cNvPr id="24" name="bg object 24"/>
          <p:cNvSpPr/>
          <p:nvPr/>
        </p:nvSpPr>
        <p:spPr>
          <a:xfrm>
            <a:off x="1081180" y="7277460"/>
            <a:ext cx="3664585" cy="285115"/>
          </a:xfrm>
          <a:custGeom>
            <a:avLst/>
            <a:gdLst/>
            <a:ahLst/>
            <a:cxnLst/>
            <a:rect l="l" t="t" r="r" b="b"/>
            <a:pathLst>
              <a:path w="3664585" h="285115">
                <a:moveTo>
                  <a:pt x="3550983" y="0"/>
                </a:moveTo>
                <a:lnTo>
                  <a:pt x="0" y="0"/>
                </a:lnTo>
                <a:lnTo>
                  <a:pt x="0" y="285076"/>
                </a:lnTo>
                <a:lnTo>
                  <a:pt x="3664343" y="285076"/>
                </a:lnTo>
                <a:lnTo>
                  <a:pt x="3664343" y="142532"/>
                </a:lnTo>
                <a:lnTo>
                  <a:pt x="3550983" y="0"/>
                </a:lnTo>
                <a:close/>
              </a:path>
            </a:pathLst>
          </a:custGeom>
          <a:solidFill>
            <a:srgbClr val="006A97"/>
          </a:solidFill>
        </p:spPr>
        <p:txBody>
          <a:bodyPr wrap="square" lIns="0" tIns="0" rIns="0" bIns="0" rtlCol="0"/>
          <a:lstStyle/>
          <a:p>
            <a:endParaRPr dirty="0"/>
          </a:p>
        </p:txBody>
      </p:sp>
      <p:sp>
        <p:nvSpPr>
          <p:cNvPr id="25" name="bg object 25"/>
          <p:cNvSpPr/>
          <p:nvPr/>
        </p:nvSpPr>
        <p:spPr>
          <a:xfrm>
            <a:off x="866165" y="7250251"/>
            <a:ext cx="3756050" cy="312596"/>
          </a:xfrm>
          <a:prstGeom prst="rect">
            <a:avLst/>
          </a:prstGeom>
          <a:blipFill>
            <a:blip r:embed="rId6" cstate="print"/>
            <a:stretch>
              <a:fillRect/>
            </a:stretch>
          </a:blipFill>
        </p:spPr>
        <p:txBody>
          <a:bodyPr wrap="square" lIns="0" tIns="0" rIns="0" bIns="0" rtlCol="0"/>
          <a:lstStyle/>
          <a:p>
            <a:endParaRPr dirty="0"/>
          </a:p>
        </p:txBody>
      </p:sp>
      <p:sp>
        <p:nvSpPr>
          <p:cNvPr id="26" name="bg object 26"/>
          <p:cNvSpPr/>
          <p:nvPr/>
        </p:nvSpPr>
        <p:spPr>
          <a:xfrm>
            <a:off x="887428" y="7277460"/>
            <a:ext cx="3664585" cy="274955"/>
          </a:xfrm>
          <a:custGeom>
            <a:avLst/>
            <a:gdLst/>
            <a:ahLst/>
            <a:cxnLst/>
            <a:rect l="l" t="t" r="r" b="b"/>
            <a:pathLst>
              <a:path w="3664585" h="274954">
                <a:moveTo>
                  <a:pt x="3555199" y="0"/>
                </a:moveTo>
                <a:lnTo>
                  <a:pt x="0" y="0"/>
                </a:lnTo>
                <a:lnTo>
                  <a:pt x="0" y="274459"/>
                </a:lnTo>
                <a:lnTo>
                  <a:pt x="3664343" y="274459"/>
                </a:lnTo>
                <a:lnTo>
                  <a:pt x="3664343" y="137236"/>
                </a:lnTo>
                <a:lnTo>
                  <a:pt x="3555199" y="0"/>
                </a:lnTo>
                <a:close/>
              </a:path>
            </a:pathLst>
          </a:custGeom>
          <a:solidFill>
            <a:srgbClr val="005D85"/>
          </a:solidFill>
        </p:spPr>
        <p:txBody>
          <a:bodyPr wrap="square" lIns="0" tIns="0" rIns="0" bIns="0" rtlCol="0"/>
          <a:lstStyle/>
          <a:p>
            <a:endParaRPr dirty="0"/>
          </a:p>
        </p:txBody>
      </p:sp>
      <p:sp>
        <p:nvSpPr>
          <p:cNvPr id="27" name="bg object 27"/>
          <p:cNvSpPr/>
          <p:nvPr/>
        </p:nvSpPr>
        <p:spPr>
          <a:xfrm>
            <a:off x="157727" y="7250251"/>
            <a:ext cx="1849952" cy="312596"/>
          </a:xfrm>
          <a:prstGeom prst="rect">
            <a:avLst/>
          </a:prstGeom>
          <a:blipFill>
            <a:blip r:embed="rId7" cstate="print"/>
            <a:stretch>
              <a:fillRect/>
            </a:stretch>
          </a:blipFill>
        </p:spPr>
        <p:txBody>
          <a:bodyPr wrap="square" lIns="0" tIns="0" rIns="0" bIns="0" rtlCol="0"/>
          <a:lstStyle/>
          <a:p>
            <a:endParaRPr dirty="0"/>
          </a:p>
        </p:txBody>
      </p:sp>
      <p:sp>
        <p:nvSpPr>
          <p:cNvPr id="28" name="bg object 28"/>
          <p:cNvSpPr/>
          <p:nvPr/>
        </p:nvSpPr>
        <p:spPr>
          <a:xfrm>
            <a:off x="180146" y="7277460"/>
            <a:ext cx="1758314" cy="285750"/>
          </a:xfrm>
          <a:custGeom>
            <a:avLst/>
            <a:gdLst/>
            <a:ahLst/>
            <a:cxnLst/>
            <a:rect l="l" t="t" r="r" b="b"/>
            <a:pathLst>
              <a:path w="1758314" h="285750">
                <a:moveTo>
                  <a:pt x="1641322" y="0"/>
                </a:moveTo>
                <a:lnTo>
                  <a:pt x="0" y="0"/>
                </a:lnTo>
                <a:lnTo>
                  <a:pt x="0" y="285394"/>
                </a:lnTo>
                <a:lnTo>
                  <a:pt x="1758035" y="285394"/>
                </a:lnTo>
                <a:lnTo>
                  <a:pt x="1758035" y="146748"/>
                </a:lnTo>
                <a:lnTo>
                  <a:pt x="1641322" y="0"/>
                </a:lnTo>
                <a:close/>
              </a:path>
            </a:pathLst>
          </a:custGeom>
          <a:solidFill>
            <a:srgbClr val="D86422"/>
          </a:solidFill>
        </p:spPr>
        <p:txBody>
          <a:bodyPr wrap="square" lIns="0" tIns="0" rIns="0" bIns="0" rtlCol="0"/>
          <a:lstStyle/>
          <a:p>
            <a:endParaRPr dirty="0"/>
          </a:p>
        </p:txBody>
      </p:sp>
      <p:sp>
        <p:nvSpPr>
          <p:cNvPr id="29" name="bg object 29"/>
          <p:cNvSpPr/>
          <p:nvPr/>
        </p:nvSpPr>
        <p:spPr>
          <a:xfrm>
            <a:off x="0" y="7250251"/>
            <a:ext cx="1828571" cy="312596"/>
          </a:xfrm>
          <a:prstGeom prst="rect">
            <a:avLst/>
          </a:prstGeom>
          <a:blipFill>
            <a:blip r:embed="rId8" cstate="print"/>
            <a:stretch>
              <a:fillRect/>
            </a:stretch>
          </a:blipFill>
        </p:spPr>
        <p:txBody>
          <a:bodyPr wrap="square" lIns="0" tIns="0" rIns="0" bIns="0" rtlCol="0"/>
          <a:lstStyle/>
          <a:p>
            <a:endParaRPr dirty="0"/>
          </a:p>
        </p:txBody>
      </p:sp>
      <p:sp>
        <p:nvSpPr>
          <p:cNvPr id="30" name="bg object 30"/>
          <p:cNvSpPr/>
          <p:nvPr/>
        </p:nvSpPr>
        <p:spPr>
          <a:xfrm>
            <a:off x="6" y="7277460"/>
            <a:ext cx="1758314" cy="285750"/>
          </a:xfrm>
          <a:custGeom>
            <a:avLst/>
            <a:gdLst/>
            <a:ahLst/>
            <a:cxnLst/>
            <a:rect l="l" t="t" r="r" b="b"/>
            <a:pathLst>
              <a:path w="1758314" h="285750">
                <a:moveTo>
                  <a:pt x="1641322" y="0"/>
                </a:moveTo>
                <a:lnTo>
                  <a:pt x="0" y="0"/>
                </a:lnTo>
                <a:lnTo>
                  <a:pt x="0" y="285394"/>
                </a:lnTo>
                <a:lnTo>
                  <a:pt x="1758035" y="285394"/>
                </a:lnTo>
                <a:lnTo>
                  <a:pt x="1758035" y="146748"/>
                </a:lnTo>
                <a:lnTo>
                  <a:pt x="1641322" y="0"/>
                </a:lnTo>
                <a:close/>
              </a:path>
            </a:pathLst>
          </a:custGeom>
          <a:solidFill>
            <a:srgbClr val="A24B19"/>
          </a:solidFill>
        </p:spPr>
        <p:txBody>
          <a:bodyPr wrap="square" lIns="0" tIns="0" rIns="0" bIns="0" rtlCol="0"/>
          <a:lstStyle/>
          <a:p>
            <a:endParaRPr dirty="0"/>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dirty="0"/>
          </a:p>
        </p:txBody>
      </p:sp>
      <p:sp>
        <p:nvSpPr>
          <p:cNvPr id="6" name="Holder 6"/>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7569198"/>
          </a:xfrm>
          <a:prstGeom prst="rect">
            <a:avLst/>
          </a:prstGeom>
          <a:blipFill>
            <a:blip r:embed="rId2" cstate="print"/>
            <a:stretch>
              <a:fillRect/>
            </a:stretch>
          </a:blipFill>
        </p:spPr>
        <p:txBody>
          <a:bodyPr wrap="square" lIns="0" tIns="0" rIns="0" bIns="0" rtlCol="0"/>
          <a:lstStyle/>
          <a:p>
            <a:endParaRPr sz="1579" dirty="0"/>
          </a:p>
        </p:txBody>
      </p:sp>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dirty="0"/>
              <a:t>SIMULATION</a:t>
            </a:r>
            <a:r>
              <a:rPr lang="en-GB" spc="-31" dirty="0"/>
              <a:t> </a:t>
            </a:r>
            <a:r>
              <a:rPr lang="en-GB" spc="-4" dirty="0"/>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dirty="0"/>
          </a:p>
        </p:txBody>
      </p:sp>
      <p:sp>
        <p:nvSpPr>
          <p:cNvPr id="5" name="Holder 5"/>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dirty="0"/>
              <a:t>page</a:t>
            </a:r>
            <a:r>
              <a:rPr lang="en-GB" spc="-48" dirty="0"/>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8944705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dirty="0"/>
              <a:t>SIMULATION</a:t>
            </a:r>
            <a:r>
              <a:rPr lang="en-GB" spc="-31" dirty="0"/>
              <a:t> </a:t>
            </a:r>
            <a:r>
              <a:rPr lang="en-GB" spc="-4" dirty="0"/>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dirty="0"/>
          </a:p>
        </p:txBody>
      </p:sp>
      <p:sp>
        <p:nvSpPr>
          <p:cNvPr id="4" name="Holder 4"/>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dirty="0"/>
              <a:t>page</a:t>
            </a:r>
            <a:r>
              <a:rPr lang="en-GB" spc="-48" dirty="0"/>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3077509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0" y="674249"/>
                </a:moveTo>
                <a:lnTo>
                  <a:pt x="0" y="0"/>
                </a:lnTo>
                <a:lnTo>
                  <a:pt x="10693400" y="0"/>
                </a:lnTo>
                <a:lnTo>
                  <a:pt x="10693400" y="674249"/>
                </a:lnTo>
                <a:lnTo>
                  <a:pt x="0" y="674249"/>
                </a:lnTo>
                <a:close/>
              </a:path>
            </a:pathLst>
          </a:custGeom>
          <a:solidFill>
            <a:srgbClr val="008FCE"/>
          </a:solidFill>
        </p:spPr>
        <p:txBody>
          <a:bodyPr wrap="square" lIns="0" tIns="0" rIns="0" bIns="0" rtlCol="0"/>
          <a:lstStyle/>
          <a:p>
            <a:endParaRPr dirty="0"/>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8" name="bg object 18"/>
          <p:cNvSpPr/>
          <p:nvPr/>
        </p:nvSpPr>
        <p:spPr>
          <a:xfrm>
            <a:off x="5311" y="7284139"/>
            <a:ext cx="10688320" cy="285115"/>
          </a:xfrm>
          <a:custGeom>
            <a:avLst/>
            <a:gdLst/>
            <a:ahLst/>
            <a:cxnLst/>
            <a:rect l="l" t="t" r="r" b="b"/>
            <a:pathLst>
              <a:path w="10688320" h="285115">
                <a:moveTo>
                  <a:pt x="0" y="0"/>
                </a:moveTo>
                <a:lnTo>
                  <a:pt x="10688088" y="0"/>
                </a:lnTo>
                <a:lnTo>
                  <a:pt x="10688088" y="285059"/>
                </a:lnTo>
                <a:lnTo>
                  <a:pt x="0" y="285059"/>
                </a:lnTo>
                <a:lnTo>
                  <a:pt x="0" y="0"/>
                </a:lnTo>
                <a:close/>
              </a:path>
            </a:pathLst>
          </a:custGeom>
          <a:solidFill>
            <a:srgbClr val="595959"/>
          </a:solidFill>
        </p:spPr>
        <p:txBody>
          <a:bodyPr wrap="square" lIns="0" tIns="0" rIns="0" bIns="0" rtlCol="0"/>
          <a:lstStyle/>
          <a:p>
            <a:endParaRPr dirty="0"/>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0" name="bg object 20"/>
          <p:cNvSpPr/>
          <p:nvPr/>
        </p:nvSpPr>
        <p:spPr>
          <a:xfrm>
            <a:off x="2713681" y="7284139"/>
            <a:ext cx="3585845" cy="274320"/>
          </a:xfrm>
          <a:custGeom>
            <a:avLst/>
            <a:gdLst/>
            <a:ahLst/>
            <a:cxnLst/>
            <a:rect l="l" t="t" r="r" b="b"/>
            <a:pathLst>
              <a:path w="3585845" h="274320">
                <a:moveTo>
                  <a:pt x="3448428" y="0"/>
                </a:moveTo>
                <a:lnTo>
                  <a:pt x="0" y="0"/>
                </a:lnTo>
                <a:lnTo>
                  <a:pt x="0" y="274146"/>
                </a:lnTo>
                <a:lnTo>
                  <a:pt x="3585500" y="274146"/>
                </a:lnTo>
                <a:lnTo>
                  <a:pt x="3585500" y="137073"/>
                </a:lnTo>
                <a:lnTo>
                  <a:pt x="3448428" y="0"/>
                </a:lnTo>
                <a:close/>
              </a:path>
            </a:pathLst>
          </a:custGeom>
          <a:solidFill>
            <a:srgbClr val="49C7FF"/>
          </a:solidFill>
        </p:spPr>
        <p:txBody>
          <a:bodyPr wrap="square" lIns="0" tIns="0" rIns="0" bIns="0" rtlCol="0"/>
          <a:lstStyle/>
          <a:p>
            <a:endParaRPr dirty="0"/>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2" name="bg object 22"/>
          <p:cNvSpPr/>
          <p:nvPr/>
        </p:nvSpPr>
        <p:spPr>
          <a:xfrm>
            <a:off x="2535058" y="7284139"/>
            <a:ext cx="3585845" cy="274320"/>
          </a:xfrm>
          <a:custGeom>
            <a:avLst/>
            <a:gdLst/>
            <a:ahLst/>
            <a:cxnLst/>
            <a:rect l="l" t="t" r="r" b="b"/>
            <a:pathLst>
              <a:path w="3585845" h="274320">
                <a:moveTo>
                  <a:pt x="3448428" y="0"/>
                </a:moveTo>
                <a:lnTo>
                  <a:pt x="0" y="0"/>
                </a:lnTo>
                <a:lnTo>
                  <a:pt x="0" y="274146"/>
                </a:lnTo>
                <a:lnTo>
                  <a:pt x="3585500" y="274146"/>
                </a:lnTo>
                <a:lnTo>
                  <a:pt x="3585500" y="137073"/>
                </a:lnTo>
                <a:lnTo>
                  <a:pt x="3448428" y="0"/>
                </a:lnTo>
                <a:close/>
              </a:path>
            </a:pathLst>
          </a:custGeom>
          <a:solidFill>
            <a:srgbClr val="008FCE"/>
          </a:solidFill>
        </p:spPr>
        <p:txBody>
          <a:bodyPr wrap="square" lIns="0" tIns="0" rIns="0" bIns="0" rtlCol="0"/>
          <a:lstStyle/>
          <a:p>
            <a:endParaRPr dirty="0"/>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4" name="bg object 24"/>
          <p:cNvSpPr/>
          <p:nvPr/>
        </p:nvSpPr>
        <p:spPr>
          <a:xfrm>
            <a:off x="1081187" y="7277460"/>
            <a:ext cx="3664585" cy="285115"/>
          </a:xfrm>
          <a:custGeom>
            <a:avLst/>
            <a:gdLst/>
            <a:ahLst/>
            <a:cxnLst/>
            <a:rect l="l" t="t" r="r" b="b"/>
            <a:pathLst>
              <a:path w="3664585" h="285115">
                <a:moveTo>
                  <a:pt x="3521808" y="0"/>
                </a:moveTo>
                <a:lnTo>
                  <a:pt x="0" y="0"/>
                </a:lnTo>
                <a:lnTo>
                  <a:pt x="0" y="285074"/>
                </a:lnTo>
                <a:lnTo>
                  <a:pt x="3664343" y="285074"/>
                </a:lnTo>
                <a:lnTo>
                  <a:pt x="3664343" y="142539"/>
                </a:lnTo>
                <a:lnTo>
                  <a:pt x="3521808" y="0"/>
                </a:lnTo>
                <a:close/>
              </a:path>
            </a:pathLst>
          </a:custGeom>
          <a:solidFill>
            <a:srgbClr val="006A97"/>
          </a:solidFill>
        </p:spPr>
        <p:txBody>
          <a:bodyPr wrap="square" lIns="0" tIns="0" rIns="0" bIns="0" rtlCol="0"/>
          <a:lstStyle/>
          <a:p>
            <a:endParaRPr dirty="0"/>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6" name="bg object 26"/>
          <p:cNvSpPr/>
          <p:nvPr/>
        </p:nvSpPr>
        <p:spPr>
          <a:xfrm>
            <a:off x="887428" y="7277461"/>
            <a:ext cx="3664585" cy="274955"/>
          </a:xfrm>
          <a:custGeom>
            <a:avLst/>
            <a:gdLst/>
            <a:ahLst/>
            <a:cxnLst/>
            <a:rect l="l" t="t" r="r" b="b"/>
            <a:pathLst>
              <a:path w="3664585" h="274954">
                <a:moveTo>
                  <a:pt x="3527113" y="0"/>
                </a:moveTo>
                <a:lnTo>
                  <a:pt x="0" y="0"/>
                </a:lnTo>
                <a:lnTo>
                  <a:pt x="0" y="274458"/>
                </a:lnTo>
                <a:lnTo>
                  <a:pt x="3664342" y="274458"/>
                </a:lnTo>
                <a:lnTo>
                  <a:pt x="3664342" y="137229"/>
                </a:lnTo>
                <a:lnTo>
                  <a:pt x="3527113" y="0"/>
                </a:lnTo>
                <a:close/>
              </a:path>
            </a:pathLst>
          </a:custGeom>
          <a:solidFill>
            <a:srgbClr val="005D85"/>
          </a:solidFill>
        </p:spPr>
        <p:txBody>
          <a:bodyPr wrap="square" lIns="0" tIns="0" rIns="0" bIns="0" rtlCol="0"/>
          <a:lstStyle/>
          <a:p>
            <a:endParaRPr dirty="0"/>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8" name="bg object 28"/>
          <p:cNvSpPr/>
          <p:nvPr/>
        </p:nvSpPr>
        <p:spPr>
          <a:xfrm>
            <a:off x="180142" y="7277460"/>
            <a:ext cx="1758314" cy="294005"/>
          </a:xfrm>
          <a:custGeom>
            <a:avLst/>
            <a:gdLst/>
            <a:ahLst/>
            <a:cxnLst/>
            <a:rect l="l" t="t" r="r" b="b"/>
            <a:pathLst>
              <a:path w="1758314" h="294004">
                <a:moveTo>
                  <a:pt x="1611295" y="0"/>
                </a:moveTo>
                <a:lnTo>
                  <a:pt x="0" y="0"/>
                </a:lnTo>
                <a:lnTo>
                  <a:pt x="0" y="293483"/>
                </a:lnTo>
                <a:lnTo>
                  <a:pt x="1758036" y="293483"/>
                </a:lnTo>
                <a:lnTo>
                  <a:pt x="1758036" y="146741"/>
                </a:lnTo>
                <a:lnTo>
                  <a:pt x="1611295" y="0"/>
                </a:lnTo>
                <a:close/>
              </a:path>
            </a:pathLst>
          </a:custGeom>
          <a:solidFill>
            <a:srgbClr val="D86422"/>
          </a:solidFill>
        </p:spPr>
        <p:txBody>
          <a:bodyPr wrap="square" lIns="0" tIns="0" rIns="0" bIns="0" rtlCol="0"/>
          <a:lstStyle/>
          <a:p>
            <a:endParaRPr dirty="0"/>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30" name="bg object 30"/>
          <p:cNvSpPr/>
          <p:nvPr/>
        </p:nvSpPr>
        <p:spPr>
          <a:xfrm>
            <a:off x="1" y="7277460"/>
            <a:ext cx="1758314" cy="294005"/>
          </a:xfrm>
          <a:custGeom>
            <a:avLst/>
            <a:gdLst/>
            <a:ahLst/>
            <a:cxnLst/>
            <a:rect l="l" t="t" r="r" b="b"/>
            <a:pathLst>
              <a:path w="1758314" h="294004">
                <a:moveTo>
                  <a:pt x="1611294" y="0"/>
                </a:moveTo>
                <a:lnTo>
                  <a:pt x="0" y="0"/>
                </a:lnTo>
                <a:lnTo>
                  <a:pt x="0" y="293483"/>
                </a:lnTo>
                <a:lnTo>
                  <a:pt x="1758037" y="293483"/>
                </a:lnTo>
                <a:lnTo>
                  <a:pt x="1758037" y="146741"/>
                </a:lnTo>
                <a:lnTo>
                  <a:pt x="1611294" y="0"/>
                </a:lnTo>
                <a:close/>
              </a:path>
            </a:pathLst>
          </a:custGeom>
          <a:solidFill>
            <a:srgbClr val="A24B19"/>
          </a:solidFill>
        </p:spPr>
        <p:txBody>
          <a:bodyPr wrap="square" lIns="0" tIns="0" rIns="0" bIns="0" rtlCol="0"/>
          <a:lstStyle/>
          <a:p>
            <a:endParaRPr dirty="0"/>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sz="half" idx="2"/>
          </p:nvPr>
        </p:nvSpPr>
        <p:spPr>
          <a:xfrm>
            <a:off x="470462" y="1853691"/>
            <a:ext cx="3965575" cy="4432935"/>
          </a:xfrm>
          <a:prstGeom prst="rect">
            <a:avLst/>
          </a:prstGeom>
        </p:spPr>
        <p:txBody>
          <a:bodyPr wrap="square" lIns="0" tIns="0" rIns="0" bIns="0">
            <a:spAutoFit/>
          </a:bodyPr>
          <a:lstStyle>
            <a:lvl1pPr>
              <a:defRPr sz="2800" b="0" i="0">
                <a:solidFill>
                  <a:schemeClr val="tx1"/>
                </a:solidFill>
                <a:latin typeface="Arial"/>
                <a:cs typeface="Arial"/>
              </a:defRPr>
            </a:lvl1pPr>
          </a:lstStyle>
          <a:p>
            <a:endParaRPr/>
          </a:p>
        </p:txBody>
      </p:sp>
      <p:sp>
        <p:nvSpPr>
          <p:cNvPr id="4" name="Holder 4"/>
          <p:cNvSpPr>
            <a:spLocks noGrp="1"/>
          </p:cNvSpPr>
          <p:nvPr>
            <p:ph sz="half" idx="3"/>
          </p:nvPr>
        </p:nvSpPr>
        <p:spPr>
          <a:xfrm>
            <a:off x="5507101" y="1740916"/>
            <a:ext cx="4651629" cy="499567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dirty="0"/>
          </a:p>
        </p:txBody>
      </p:sp>
      <p:sp>
        <p:nvSpPr>
          <p:cNvPr id="7" name="Holder 7"/>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dirty="0"/>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8" name="bg object 18"/>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dirty="0"/>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0" name="bg object 20"/>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dirty="0"/>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2" name="bg object 22"/>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dirty="0"/>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4" name="bg object 24"/>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dirty="0"/>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6" name="bg object 26"/>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dirty="0"/>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8" name="bg object 28"/>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dirty="0"/>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30" name="bg object 30"/>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dirty="0"/>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dirty="0"/>
          </a:p>
        </p:txBody>
      </p:sp>
      <p:sp>
        <p:nvSpPr>
          <p:cNvPr id="5" name="Holder 5"/>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457200" y="6467805"/>
            <a:ext cx="2057398" cy="634999"/>
          </a:xfrm>
          <a:prstGeom prst="rect">
            <a:avLst/>
          </a:prstGeom>
          <a:blipFill>
            <a:blip r:embed="rId2" cstate="print"/>
            <a:stretch>
              <a:fillRect/>
            </a:stretch>
          </a:blipFill>
        </p:spPr>
        <p:txBody>
          <a:bodyPr wrap="square" lIns="0" tIns="0" rIns="0" bIns="0" rtlCol="0"/>
          <a:lstStyle/>
          <a:p>
            <a:endParaRPr dirty="0"/>
          </a:p>
        </p:txBody>
      </p:sp>
      <p:sp>
        <p:nvSpPr>
          <p:cNvPr id="2" name="Holder 2"/>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dirty="0"/>
          </a:p>
        </p:txBody>
      </p:sp>
      <p:sp>
        <p:nvSpPr>
          <p:cNvPr id="4" name="Holder 4"/>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336675" y="1238756"/>
            <a:ext cx="8020050" cy="2635203"/>
          </a:xfrm>
        </p:spPr>
        <p:txBody>
          <a:bodyPr anchor="b"/>
          <a:lstStyle>
            <a:lvl1pPr algn="ctr">
              <a:defRPr sz="5263"/>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336675" y="3975583"/>
            <a:ext cx="8020050" cy="1827471"/>
          </a:xfrm>
        </p:spPr>
        <p:txBody>
          <a:bodyPr/>
          <a:lstStyle>
            <a:lvl1pPr marL="0" indent="0" algn="ctr">
              <a:buNone/>
              <a:defRPr sz="2105"/>
            </a:lvl1pPr>
            <a:lvl2pPr marL="401010" indent="0" algn="ctr">
              <a:buNone/>
              <a:defRPr sz="1754"/>
            </a:lvl2pPr>
            <a:lvl3pPr marL="802020" indent="0" algn="ctr">
              <a:buNone/>
              <a:defRPr sz="1579"/>
            </a:lvl3pPr>
            <a:lvl4pPr marL="1203030" indent="0" algn="ctr">
              <a:buNone/>
              <a:defRPr sz="1403"/>
            </a:lvl4pPr>
            <a:lvl5pPr marL="1604040" indent="0" algn="ctr">
              <a:buNone/>
              <a:defRPr sz="1403"/>
            </a:lvl5pPr>
            <a:lvl6pPr marL="2005051" indent="0" algn="ctr">
              <a:buNone/>
              <a:defRPr sz="1403"/>
            </a:lvl6pPr>
            <a:lvl7pPr marL="2406061" indent="0" algn="ctr">
              <a:buNone/>
              <a:defRPr sz="1403"/>
            </a:lvl7pPr>
            <a:lvl8pPr marL="2807071" indent="0" algn="ctr">
              <a:buNone/>
              <a:defRPr sz="1403"/>
            </a:lvl8pPr>
            <a:lvl9pPr marL="3208081" indent="0" algn="ctr">
              <a:buNone/>
              <a:defRPr sz="1403"/>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7 December 2020</a:t>
            </a:fld>
            <a:endParaRPr lang="en-US" dirty="0"/>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1725007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6676" y="-1617"/>
            <a:ext cx="10700076" cy="676432"/>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3" b="1"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34001" y="-9102"/>
            <a:ext cx="9223058" cy="641627"/>
          </a:xfrm>
        </p:spPr>
        <p:txBody>
          <a:bodyPr>
            <a:normAutofit/>
          </a:bodyPr>
          <a:lstStyle>
            <a:lvl1pPr>
              <a:defRPr sz="3508"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735171" y="1122849"/>
            <a:ext cx="9223058" cy="56946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5312" y="7290256"/>
            <a:ext cx="10693400" cy="293730"/>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3" b="1" dirty="0">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2713681" y="7290256"/>
            <a:ext cx="3585501" cy="27437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dirty="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535058" y="7290256"/>
            <a:ext cx="3585501" cy="27437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dirty="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081187" y="7283571"/>
            <a:ext cx="3664343" cy="285314"/>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dirty="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887429" y="7283572"/>
            <a:ext cx="3664343" cy="27468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dirty="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180142" y="7283571"/>
            <a:ext cx="1758037" cy="293731"/>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dirty="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1" y="7283571"/>
            <a:ext cx="1758037" cy="293731"/>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dirty="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167" y="7289915"/>
            <a:ext cx="1741182" cy="254365"/>
          </a:xfrm>
          <a:prstGeom prst="rect">
            <a:avLst/>
          </a:prstGeom>
        </p:spPr>
        <p:txBody>
          <a:bodyPr wrap="none">
            <a:spAutoFit/>
          </a:bodyPr>
          <a:lstStyle/>
          <a:p>
            <a:pPr algn="l"/>
            <a:r>
              <a:rPr lang="en-US" sz="1053" b="1" i="0" dirty="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013948" y="7289916"/>
            <a:ext cx="3371257" cy="254365"/>
          </a:xfrm>
          <a:prstGeom prst="rect">
            <a:avLst/>
          </a:prstGeom>
        </p:spPr>
        <p:txBody>
          <a:bodyPr wrap="square">
            <a:spAutoFit/>
          </a:bodyPr>
          <a:lstStyle/>
          <a:p>
            <a:pPr algn="l"/>
            <a:r>
              <a:rPr lang="en-US" sz="1053" b="1" i="0" dirty="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4808055" y="7241282"/>
            <a:ext cx="3306094" cy="402990"/>
          </a:xfrm>
          <a:ln>
            <a:noFill/>
          </a:ln>
        </p:spPr>
        <p:txBody>
          <a:bodyPr/>
          <a:lstStyle>
            <a:lvl1pPr algn="l">
              <a:defRPr sz="1053"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7 December 2020</a:t>
            </a:fld>
            <a:endParaRPr lang="en-US" dirty="0"/>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9149480" y="7270979"/>
            <a:ext cx="1439496" cy="254365"/>
          </a:xfrm>
          <a:prstGeom prst="rect">
            <a:avLst/>
          </a:prstGeom>
          <a:noFill/>
        </p:spPr>
        <p:txBody>
          <a:bodyPr wrap="square" rtlCol="0">
            <a:spAutoFit/>
          </a:bodyPr>
          <a:lstStyle/>
          <a:p>
            <a:pPr algn="r"/>
            <a:r>
              <a:rPr lang="en-US" sz="1053" b="1" dirty="0">
                <a:solidFill>
                  <a:schemeClr val="bg1"/>
                </a:solidFill>
                <a:latin typeface="Arial" panose="020B0604020202020204" pitchFamily="34" charset="0"/>
                <a:cs typeface="Arial" panose="020B0604020202020204" pitchFamily="34" charset="0"/>
              </a:rPr>
              <a:t>page </a:t>
            </a:r>
            <a:fld id="{1B4E33A6-6130-4A49-BBD8-DE9BC3CBE6A3}" type="slidenum">
              <a:rPr lang="en-US" sz="1053" b="1" smtClean="0">
                <a:solidFill>
                  <a:schemeClr val="bg1"/>
                </a:solidFill>
                <a:latin typeface="Arial" panose="020B0604020202020204" pitchFamily="34" charset="0"/>
                <a:cs typeface="Arial" panose="020B0604020202020204" pitchFamily="34" charset="0"/>
              </a:rPr>
              <a:pPr algn="r"/>
              <a:t>‹#›</a:t>
            </a:fld>
            <a:endParaRPr lang="en-US" sz="1053"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46909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729602" y="1887045"/>
            <a:ext cx="9223058" cy="3148576"/>
          </a:xfrm>
        </p:spPr>
        <p:txBody>
          <a:bodyPr anchor="b"/>
          <a:lstStyle>
            <a:lvl1pPr>
              <a:defRPr sz="5263"/>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729602" y="5065408"/>
            <a:ext cx="9223058" cy="1655762"/>
          </a:xfrm>
        </p:spPr>
        <p:txBody>
          <a:bodyPr/>
          <a:lstStyle>
            <a:lvl1pPr marL="0" indent="0">
              <a:buNone/>
              <a:defRPr sz="2105">
                <a:solidFill>
                  <a:schemeClr val="tx1">
                    <a:tint val="75000"/>
                  </a:schemeClr>
                </a:solidFill>
              </a:defRPr>
            </a:lvl1pPr>
            <a:lvl2pPr marL="401010" indent="0">
              <a:buNone/>
              <a:defRPr sz="1754">
                <a:solidFill>
                  <a:schemeClr val="tx1">
                    <a:tint val="75000"/>
                  </a:schemeClr>
                </a:solidFill>
              </a:defRPr>
            </a:lvl2pPr>
            <a:lvl3pPr marL="802020" indent="0">
              <a:buNone/>
              <a:defRPr sz="1579">
                <a:solidFill>
                  <a:schemeClr val="tx1">
                    <a:tint val="75000"/>
                  </a:schemeClr>
                </a:solidFill>
              </a:defRPr>
            </a:lvl3pPr>
            <a:lvl4pPr marL="1203030" indent="0">
              <a:buNone/>
              <a:defRPr sz="1403">
                <a:solidFill>
                  <a:schemeClr val="tx1">
                    <a:tint val="75000"/>
                  </a:schemeClr>
                </a:solidFill>
              </a:defRPr>
            </a:lvl4pPr>
            <a:lvl5pPr marL="1604040" indent="0">
              <a:buNone/>
              <a:defRPr sz="1403">
                <a:solidFill>
                  <a:schemeClr val="tx1">
                    <a:tint val="75000"/>
                  </a:schemeClr>
                </a:solidFill>
              </a:defRPr>
            </a:lvl5pPr>
            <a:lvl6pPr marL="2005051" indent="0">
              <a:buNone/>
              <a:defRPr sz="1403">
                <a:solidFill>
                  <a:schemeClr val="tx1">
                    <a:tint val="75000"/>
                  </a:schemeClr>
                </a:solidFill>
              </a:defRPr>
            </a:lvl6pPr>
            <a:lvl7pPr marL="2406061" indent="0">
              <a:buNone/>
              <a:defRPr sz="1403">
                <a:solidFill>
                  <a:schemeClr val="tx1">
                    <a:tint val="75000"/>
                  </a:schemeClr>
                </a:solidFill>
              </a:defRPr>
            </a:lvl7pPr>
            <a:lvl8pPr marL="2807071" indent="0">
              <a:buNone/>
              <a:defRPr sz="1403">
                <a:solidFill>
                  <a:schemeClr val="tx1">
                    <a:tint val="75000"/>
                  </a:schemeClr>
                </a:solidFill>
              </a:defRPr>
            </a:lvl8pPr>
            <a:lvl9pPr marL="3208081" indent="0">
              <a:buNone/>
              <a:defRPr sz="140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7 December 2020</a:t>
            </a:fld>
            <a:endParaRPr lang="en-US" dirty="0"/>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2187652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735171" y="2014949"/>
            <a:ext cx="4544695" cy="4802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5413534" y="2014949"/>
            <a:ext cx="4544695" cy="4802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7 December 2020</a:t>
            </a:fld>
            <a:endParaRPr lang="en-US" dirty="0"/>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19911725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slideLayout" Target="../slideLayouts/slideLayout19.xml"/><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20.png"/><Relationship Id="rId5" Type="http://schemas.openxmlformats.org/officeDocument/2006/relationships/slideLayout" Target="../slideLayouts/slideLayout21.xml"/><Relationship Id="rId10" Type="http://schemas.openxmlformats.org/officeDocument/2006/relationships/image" Target="../media/image19.png"/><Relationship Id="rId4" Type="http://schemas.openxmlformats.org/officeDocument/2006/relationships/slideLayout" Target="../slideLayouts/slideLayout20.xml"/><Relationship Id="rId9" Type="http://schemas.openxmlformats.org/officeDocument/2006/relationships/image" Target="../media/image1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dirty="0"/>
          </a:p>
        </p:txBody>
      </p:sp>
      <p:sp>
        <p:nvSpPr>
          <p:cNvPr id="2" name="Holder 2"/>
          <p:cNvSpPr>
            <a:spLocks noGrp="1"/>
          </p:cNvSpPr>
          <p:nvPr>
            <p:ph type="title"/>
          </p:nvPr>
        </p:nvSpPr>
        <p:spPr>
          <a:xfrm>
            <a:off x="3610922" y="11683"/>
            <a:ext cx="3471555" cy="665480"/>
          </a:xfrm>
          <a:prstGeom prst="rect">
            <a:avLst/>
          </a:prstGeom>
        </p:spPr>
        <p:txBody>
          <a:bodyPr wrap="square" lIns="0" tIns="0" rIns="0" bIns="0">
            <a:spAutoFit/>
          </a:bodyPr>
          <a:lstStyle>
            <a:lvl1pPr>
              <a:defRPr sz="4200" b="1" i="0">
                <a:solidFill>
                  <a:schemeClr val="bg1"/>
                </a:solidFill>
                <a:latin typeface="Arial"/>
                <a:cs typeface="Arial"/>
              </a:defRPr>
            </a:lvl1pPr>
          </a:lstStyle>
          <a:p>
            <a:endParaRPr/>
          </a:p>
        </p:txBody>
      </p:sp>
      <p:sp>
        <p:nvSpPr>
          <p:cNvPr id="3" name="Holder 3"/>
          <p:cNvSpPr>
            <a:spLocks noGrp="1"/>
          </p:cNvSpPr>
          <p:nvPr>
            <p:ph type="body" idx="1"/>
          </p:nvPr>
        </p:nvSpPr>
        <p:spPr>
          <a:xfrm>
            <a:off x="889491" y="2281935"/>
            <a:ext cx="8914417" cy="2552065"/>
          </a:xfrm>
          <a:prstGeom prst="rect">
            <a:avLst/>
          </a:prstGeom>
        </p:spPr>
        <p:txBody>
          <a:bodyPr wrap="square" lIns="0" tIns="0" rIns="0" bIns="0">
            <a:spAutoFit/>
          </a:bodyPr>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65580" y="7325423"/>
            <a:ext cx="1542415" cy="181609"/>
          </a:xfrm>
          <a:prstGeom prst="rect">
            <a:avLst/>
          </a:prstGeom>
        </p:spPr>
        <p:txBody>
          <a:bodyPr wrap="square" lIns="0" tIns="0" rIns="0" bIns="0">
            <a:spAutoFit/>
          </a:bodyPr>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a:xfrm>
            <a:off x="534670" y="7039356"/>
            <a:ext cx="2459482" cy="37846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07-Dec-20</a:t>
            </a:fld>
            <a:endParaRPr lang="en-US" dirty="0"/>
          </a:p>
        </p:txBody>
      </p:sp>
      <p:sp>
        <p:nvSpPr>
          <p:cNvPr id="6" name="Holder 6"/>
          <p:cNvSpPr>
            <a:spLocks noGrp="1"/>
          </p:cNvSpPr>
          <p:nvPr>
            <p:ph type="sldNum" sz="quarter" idx="7"/>
          </p:nvPr>
        </p:nvSpPr>
        <p:spPr>
          <a:xfrm>
            <a:off x="9998389" y="7304049"/>
            <a:ext cx="539750" cy="181609"/>
          </a:xfrm>
          <a:prstGeom prst="rect">
            <a:avLst/>
          </a:prstGeom>
        </p:spPr>
        <p:txBody>
          <a:bodyPr wrap="square" lIns="0" tIns="0" rIns="0" bIns="0">
            <a:spAutoFit/>
          </a:bodyPr>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735171" y="402990"/>
            <a:ext cx="9223058" cy="146302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735171" y="2014949"/>
            <a:ext cx="9223058" cy="48025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735171" y="7015527"/>
            <a:ext cx="2406015" cy="402990"/>
          </a:xfrm>
          <a:prstGeom prst="rect">
            <a:avLst/>
          </a:prstGeom>
        </p:spPr>
        <p:txBody>
          <a:bodyPr vert="horz" lIns="91440" tIns="45720" rIns="91440" bIns="45720" rtlCol="0" anchor="ctr"/>
          <a:lstStyle>
            <a:lvl1pPr algn="l">
              <a:defRPr sz="1053">
                <a:solidFill>
                  <a:schemeClr val="tx1">
                    <a:tint val="75000"/>
                  </a:schemeClr>
                </a:solidFill>
              </a:defRPr>
            </a:lvl1pPr>
          </a:lstStyle>
          <a:p>
            <a:fld id="{09958ADE-BA35-494E-BE53-3C61C716429B}" type="datetime3">
              <a:rPr lang="en-US" smtClean="0"/>
              <a:t>7 December 2020</a:t>
            </a:fld>
            <a:endParaRPr lang="en-US" dirty="0"/>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3542189" y="7015527"/>
            <a:ext cx="3609023" cy="402990"/>
          </a:xfrm>
          <a:prstGeom prst="rect">
            <a:avLst/>
          </a:prstGeom>
        </p:spPr>
        <p:txBody>
          <a:bodyPr vert="horz" lIns="91440" tIns="45720" rIns="91440" bIns="45720" rtlCol="0" anchor="ctr"/>
          <a:lstStyle>
            <a:lvl1pPr algn="ctr">
              <a:defRPr sz="1053">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7552214" y="7015527"/>
            <a:ext cx="2406015" cy="402990"/>
          </a:xfrm>
          <a:prstGeom prst="rect">
            <a:avLst/>
          </a:prstGeom>
        </p:spPr>
        <p:txBody>
          <a:bodyPr vert="horz" lIns="91440" tIns="45720" rIns="91440" bIns="45720" rtlCol="0" anchor="ctr"/>
          <a:lstStyle>
            <a:lvl1pPr algn="r">
              <a:defRPr sz="1053">
                <a:solidFill>
                  <a:schemeClr val="tx1">
                    <a:tint val="75000"/>
                  </a:schemeClr>
                </a:solidFill>
              </a:defRPr>
            </a:lvl1pPr>
          </a:lstStyle>
          <a:p>
            <a:fld id="{05CACBD7-AED4-4E2D-B1A1-CD42AAD87EA1}" type="slidenum">
              <a:rPr lang="en-US" smtClean="0"/>
              <a:t>‹#›</a:t>
            </a:fld>
            <a:endParaRPr lang="en-US" dirty="0"/>
          </a:p>
        </p:txBody>
      </p:sp>
    </p:spTree>
    <p:extLst>
      <p:ext uri="{BB962C8B-B14F-4D97-AF65-F5344CB8AC3E}">
        <p14:creationId xmlns:p14="http://schemas.microsoft.com/office/powerpoint/2010/main" val="246412531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p:txStyles>
    <p:titleStyle>
      <a:lvl1pPr algn="l" defTabSz="802020" rtl="0" eaLnBrk="1" latinLnBrk="0" hangingPunct="1">
        <a:lnSpc>
          <a:spcPct val="90000"/>
        </a:lnSpc>
        <a:spcBef>
          <a:spcPct val="0"/>
        </a:spcBef>
        <a:buNone/>
        <a:defRPr sz="3859" kern="1200">
          <a:solidFill>
            <a:schemeClr val="tx1"/>
          </a:solidFill>
          <a:latin typeface="Arial" panose="020B0604020202020204" pitchFamily="34" charset="0"/>
          <a:ea typeface="+mj-ea"/>
          <a:cs typeface="Arial" panose="020B0604020202020204" pitchFamily="34" charset="0"/>
        </a:defRPr>
      </a:lvl1pPr>
    </p:titleStyle>
    <p:bodyStyle>
      <a:lvl1pPr marL="200505" indent="-200505" algn="l" defTabSz="802020" rtl="0" eaLnBrk="1" latinLnBrk="0" hangingPunct="1">
        <a:lnSpc>
          <a:spcPct val="90000"/>
        </a:lnSpc>
        <a:spcBef>
          <a:spcPts val="877"/>
        </a:spcBef>
        <a:buFont typeface="Arial" panose="020B0604020202020204" pitchFamily="34" charset="0"/>
        <a:buChar char="•"/>
        <a:defRPr sz="2456" kern="1200">
          <a:solidFill>
            <a:schemeClr val="tx1"/>
          </a:solidFill>
          <a:latin typeface="Arial" panose="020B0604020202020204" pitchFamily="34" charset="0"/>
          <a:ea typeface="+mn-ea"/>
          <a:cs typeface="Arial" panose="020B0604020202020204" pitchFamily="34" charset="0"/>
        </a:defRPr>
      </a:lvl1pPr>
      <a:lvl2pPr marL="601515" indent="-200505" algn="l" defTabSz="802020" rtl="0" eaLnBrk="1" latinLnBrk="0" hangingPunct="1">
        <a:lnSpc>
          <a:spcPct val="90000"/>
        </a:lnSpc>
        <a:spcBef>
          <a:spcPts val="439"/>
        </a:spcBef>
        <a:buFont typeface="Arial" panose="020B0604020202020204" pitchFamily="34" charset="0"/>
        <a:buChar char="•"/>
        <a:defRPr sz="2105" kern="1200">
          <a:solidFill>
            <a:schemeClr val="tx1"/>
          </a:solidFill>
          <a:latin typeface="Arial" panose="020B0604020202020204" pitchFamily="34" charset="0"/>
          <a:ea typeface="+mn-ea"/>
          <a:cs typeface="Arial" panose="020B0604020202020204" pitchFamily="34" charset="0"/>
        </a:defRPr>
      </a:lvl2pPr>
      <a:lvl3pPr marL="1002525" indent="-200505" algn="l" defTabSz="802020" rtl="0" eaLnBrk="1" latinLnBrk="0" hangingPunct="1">
        <a:lnSpc>
          <a:spcPct val="90000"/>
        </a:lnSpc>
        <a:spcBef>
          <a:spcPts val="439"/>
        </a:spcBef>
        <a:buFont typeface="Arial" panose="020B0604020202020204" pitchFamily="34" charset="0"/>
        <a:buChar char="•"/>
        <a:defRPr sz="1754" kern="1200">
          <a:solidFill>
            <a:schemeClr val="tx1"/>
          </a:solidFill>
          <a:latin typeface="Arial" panose="020B0604020202020204" pitchFamily="34" charset="0"/>
          <a:ea typeface="+mn-ea"/>
          <a:cs typeface="Arial" panose="020B0604020202020204" pitchFamily="34" charset="0"/>
        </a:defRPr>
      </a:lvl3pPr>
      <a:lvl4pPr marL="1403535"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Arial" panose="020B0604020202020204" pitchFamily="34" charset="0"/>
          <a:ea typeface="+mn-ea"/>
          <a:cs typeface="Arial" panose="020B0604020202020204" pitchFamily="34" charset="0"/>
        </a:defRPr>
      </a:lvl4pPr>
      <a:lvl5pPr marL="180454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Arial" panose="020B0604020202020204" pitchFamily="34" charset="0"/>
          <a:ea typeface="+mn-ea"/>
          <a:cs typeface="Arial" panose="020B0604020202020204" pitchFamily="34" charset="0"/>
        </a:defRPr>
      </a:lvl5pPr>
      <a:lvl6pPr marL="220555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56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57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58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US"/>
      </a:defPPr>
      <a:lvl1pPr marL="0" algn="l" defTabSz="802020" rtl="0" eaLnBrk="1" latinLnBrk="0" hangingPunct="1">
        <a:defRPr sz="1579" kern="1200">
          <a:solidFill>
            <a:schemeClr val="tx1"/>
          </a:solidFill>
          <a:latin typeface="+mn-lt"/>
          <a:ea typeface="+mn-ea"/>
          <a:cs typeface="+mn-cs"/>
        </a:defRPr>
      </a:lvl1pPr>
      <a:lvl2pPr marL="401010" algn="l" defTabSz="802020" rtl="0" eaLnBrk="1" latinLnBrk="0" hangingPunct="1">
        <a:defRPr sz="1579" kern="1200">
          <a:solidFill>
            <a:schemeClr val="tx1"/>
          </a:solidFill>
          <a:latin typeface="+mn-lt"/>
          <a:ea typeface="+mn-ea"/>
          <a:cs typeface="+mn-cs"/>
        </a:defRPr>
      </a:lvl2pPr>
      <a:lvl3pPr marL="802020" algn="l" defTabSz="802020" rtl="0" eaLnBrk="1" latinLnBrk="0" hangingPunct="1">
        <a:defRPr sz="1579" kern="1200">
          <a:solidFill>
            <a:schemeClr val="tx1"/>
          </a:solidFill>
          <a:latin typeface="+mn-lt"/>
          <a:ea typeface="+mn-ea"/>
          <a:cs typeface="+mn-cs"/>
        </a:defRPr>
      </a:lvl3pPr>
      <a:lvl4pPr marL="1203030" algn="l" defTabSz="802020" rtl="0" eaLnBrk="1" latinLnBrk="0" hangingPunct="1">
        <a:defRPr sz="1579" kern="1200">
          <a:solidFill>
            <a:schemeClr val="tx1"/>
          </a:solidFill>
          <a:latin typeface="+mn-lt"/>
          <a:ea typeface="+mn-ea"/>
          <a:cs typeface="+mn-cs"/>
        </a:defRPr>
      </a:lvl4pPr>
      <a:lvl5pPr marL="1604040" algn="l" defTabSz="802020" rtl="0" eaLnBrk="1" latinLnBrk="0" hangingPunct="1">
        <a:defRPr sz="1579" kern="1200">
          <a:solidFill>
            <a:schemeClr val="tx1"/>
          </a:solidFill>
          <a:latin typeface="+mn-lt"/>
          <a:ea typeface="+mn-ea"/>
          <a:cs typeface="+mn-cs"/>
        </a:defRPr>
      </a:lvl5pPr>
      <a:lvl6pPr marL="2005051" algn="l" defTabSz="802020" rtl="0" eaLnBrk="1" latinLnBrk="0" hangingPunct="1">
        <a:defRPr sz="1579" kern="1200">
          <a:solidFill>
            <a:schemeClr val="tx1"/>
          </a:solidFill>
          <a:latin typeface="+mn-lt"/>
          <a:ea typeface="+mn-ea"/>
          <a:cs typeface="+mn-cs"/>
        </a:defRPr>
      </a:lvl6pPr>
      <a:lvl7pPr marL="2406061" algn="l" defTabSz="802020" rtl="0" eaLnBrk="1" latinLnBrk="0" hangingPunct="1">
        <a:defRPr sz="1579" kern="1200">
          <a:solidFill>
            <a:schemeClr val="tx1"/>
          </a:solidFill>
          <a:latin typeface="+mn-lt"/>
          <a:ea typeface="+mn-ea"/>
          <a:cs typeface="+mn-cs"/>
        </a:defRPr>
      </a:lvl7pPr>
      <a:lvl8pPr marL="2807071" algn="l" defTabSz="802020" rtl="0" eaLnBrk="1" latinLnBrk="0" hangingPunct="1">
        <a:defRPr sz="1579" kern="1200">
          <a:solidFill>
            <a:schemeClr val="tx1"/>
          </a:solidFill>
          <a:latin typeface="+mn-lt"/>
          <a:ea typeface="+mn-ea"/>
          <a:cs typeface="+mn-cs"/>
        </a:defRPr>
      </a:lvl8pPr>
      <a:lvl9pPr marL="3208081" algn="l" defTabSz="802020" rtl="0" eaLnBrk="1" latinLnBrk="0" hangingPunct="1">
        <a:defRPr sz="157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
            <a:ext cx="10693400" cy="674920"/>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sz="1579" dirty="0"/>
          </a:p>
        </p:txBody>
      </p:sp>
      <p:sp>
        <p:nvSpPr>
          <p:cNvPr id="17" name="bg object 17"/>
          <p:cNvSpPr/>
          <p:nvPr/>
        </p:nvSpPr>
        <p:spPr>
          <a:xfrm>
            <a:off x="1" y="7263068"/>
            <a:ext cx="10690727" cy="30613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18" name="bg object 18"/>
          <p:cNvSpPr/>
          <p:nvPr/>
        </p:nvSpPr>
        <p:spPr>
          <a:xfrm>
            <a:off x="5312" y="7290256"/>
            <a:ext cx="10688387" cy="278938"/>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sz="1579" dirty="0"/>
          </a:p>
        </p:txBody>
      </p:sp>
      <p:sp>
        <p:nvSpPr>
          <p:cNvPr id="19" name="bg object 19"/>
          <p:cNvSpPr/>
          <p:nvPr/>
        </p:nvSpPr>
        <p:spPr>
          <a:xfrm>
            <a:off x="2692063" y="7263068"/>
            <a:ext cx="3675856" cy="30613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20" name="bg object 20"/>
          <p:cNvSpPr/>
          <p:nvPr/>
        </p:nvSpPr>
        <p:spPr>
          <a:xfrm>
            <a:off x="2713680" y="7290257"/>
            <a:ext cx="3585630" cy="274733"/>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sz="1579" dirty="0"/>
          </a:p>
        </p:txBody>
      </p:sp>
      <p:sp>
        <p:nvSpPr>
          <p:cNvPr id="21" name="bg object 21"/>
          <p:cNvSpPr/>
          <p:nvPr/>
        </p:nvSpPr>
        <p:spPr>
          <a:xfrm>
            <a:off x="2512949" y="7263068"/>
            <a:ext cx="3675856" cy="30613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22" name="bg object 22"/>
          <p:cNvSpPr/>
          <p:nvPr/>
        </p:nvSpPr>
        <p:spPr>
          <a:xfrm>
            <a:off x="2535057" y="7290257"/>
            <a:ext cx="3585630" cy="274733"/>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sz="1579" dirty="0"/>
          </a:p>
        </p:txBody>
      </p:sp>
      <p:sp>
        <p:nvSpPr>
          <p:cNvPr id="23" name="bg object 23"/>
          <p:cNvSpPr/>
          <p:nvPr/>
        </p:nvSpPr>
        <p:spPr>
          <a:xfrm>
            <a:off x="1058647" y="7256339"/>
            <a:ext cx="3756057" cy="312860"/>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24" name="bg object 24"/>
          <p:cNvSpPr/>
          <p:nvPr/>
        </p:nvSpPr>
        <p:spPr>
          <a:xfrm>
            <a:off x="1081187" y="7283571"/>
            <a:ext cx="3664717" cy="285947"/>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sz="1579" dirty="0"/>
          </a:p>
        </p:txBody>
      </p:sp>
      <p:sp>
        <p:nvSpPr>
          <p:cNvPr id="25" name="bg object 25"/>
          <p:cNvSpPr/>
          <p:nvPr/>
        </p:nvSpPr>
        <p:spPr>
          <a:xfrm>
            <a:off x="866166" y="7256339"/>
            <a:ext cx="3756057" cy="312860"/>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26" name="bg object 26"/>
          <p:cNvSpPr/>
          <p:nvPr/>
        </p:nvSpPr>
        <p:spPr>
          <a:xfrm>
            <a:off x="887429" y="7283571"/>
            <a:ext cx="3664717" cy="274733"/>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sz="1579" dirty="0"/>
          </a:p>
        </p:txBody>
      </p:sp>
      <p:sp>
        <p:nvSpPr>
          <p:cNvPr id="27" name="bg object 27"/>
          <p:cNvSpPr/>
          <p:nvPr/>
        </p:nvSpPr>
        <p:spPr>
          <a:xfrm>
            <a:off x="157727" y="7256339"/>
            <a:ext cx="1849958" cy="312860"/>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28" name="bg object 28"/>
          <p:cNvSpPr/>
          <p:nvPr/>
        </p:nvSpPr>
        <p:spPr>
          <a:xfrm>
            <a:off x="180142" y="7283571"/>
            <a:ext cx="1758285" cy="285947"/>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sz="1579" dirty="0"/>
          </a:p>
        </p:txBody>
      </p:sp>
      <p:sp>
        <p:nvSpPr>
          <p:cNvPr id="29" name="bg object 29"/>
          <p:cNvSpPr/>
          <p:nvPr/>
        </p:nvSpPr>
        <p:spPr>
          <a:xfrm>
            <a:off x="1" y="7256339"/>
            <a:ext cx="1828571" cy="312860"/>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dirty="0"/>
          </a:p>
        </p:txBody>
      </p:sp>
      <p:sp>
        <p:nvSpPr>
          <p:cNvPr id="30" name="bg object 30"/>
          <p:cNvSpPr/>
          <p:nvPr/>
        </p:nvSpPr>
        <p:spPr>
          <a:xfrm>
            <a:off x="1" y="7283571"/>
            <a:ext cx="1758285" cy="285947"/>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sz="1579" dirty="0"/>
          </a:p>
        </p:txBody>
      </p:sp>
      <p:sp>
        <p:nvSpPr>
          <p:cNvPr id="2" name="Holder 2"/>
          <p:cNvSpPr>
            <a:spLocks noGrp="1"/>
          </p:cNvSpPr>
          <p:nvPr>
            <p:ph type="title"/>
          </p:nvPr>
        </p:nvSpPr>
        <p:spPr>
          <a:xfrm>
            <a:off x="3662405" y="-88026"/>
            <a:ext cx="3368588" cy="739284"/>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387505" y="2296551"/>
            <a:ext cx="9271512" cy="292633"/>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66894" y="7342359"/>
            <a:ext cx="1558340" cy="155879"/>
          </a:xfrm>
          <a:prstGeom prst="rect">
            <a:avLst/>
          </a:prstGeom>
        </p:spPr>
        <p:txBody>
          <a:bodyPr wrap="square" lIns="0" tIns="0" rIns="0" bIns="0">
            <a:spAutoFit/>
          </a:bodyPr>
          <a:lstStyle>
            <a:lvl1pPr>
              <a:defRPr sz="1053" b="1" i="0">
                <a:solidFill>
                  <a:schemeClr val="bg1"/>
                </a:solidFill>
                <a:latin typeface="Arial"/>
                <a:cs typeface="Arial"/>
              </a:defRPr>
            </a:lvl1pPr>
          </a:lstStyle>
          <a:p>
            <a:pPr marL="11139">
              <a:lnSpc>
                <a:spcPts val="1250"/>
              </a:lnSpc>
            </a:pPr>
            <a:r>
              <a:rPr lang="en-GB" spc="-13" dirty="0"/>
              <a:t>SIMULATION</a:t>
            </a:r>
            <a:r>
              <a:rPr lang="en-GB" spc="-31" dirty="0"/>
              <a:t> </a:t>
            </a:r>
            <a:r>
              <a:rPr lang="en-GB" spc="-4" dirty="0"/>
              <a:t>EXERCISE</a:t>
            </a:r>
          </a:p>
        </p:txBody>
      </p:sp>
      <p:sp>
        <p:nvSpPr>
          <p:cNvPr id="5" name="Holder 5"/>
          <p:cNvSpPr>
            <a:spLocks noGrp="1"/>
          </p:cNvSpPr>
          <p:nvPr>
            <p:ph type="dt" sz="half" idx="6"/>
          </p:nvPr>
        </p:nvSpPr>
        <p:spPr>
          <a:xfrm>
            <a:off x="534670" y="7039356"/>
            <a:ext cx="2459482" cy="27723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07-Dec-20</a:t>
            </a:fld>
            <a:endParaRPr lang="en-US" dirty="0"/>
          </a:p>
        </p:txBody>
      </p:sp>
      <p:sp>
        <p:nvSpPr>
          <p:cNvPr id="6" name="Holder 6"/>
          <p:cNvSpPr>
            <a:spLocks noGrp="1"/>
          </p:cNvSpPr>
          <p:nvPr>
            <p:ph type="sldNum" sz="quarter" idx="7"/>
          </p:nvPr>
        </p:nvSpPr>
        <p:spPr>
          <a:xfrm>
            <a:off x="9999661" y="7322174"/>
            <a:ext cx="541909" cy="155879"/>
          </a:xfrm>
          <a:prstGeom prst="rect">
            <a:avLst/>
          </a:prstGeom>
        </p:spPr>
        <p:txBody>
          <a:bodyPr wrap="square" lIns="0" tIns="0" rIns="0" bIns="0">
            <a:spAutoFit/>
          </a:bodyPr>
          <a:lstStyle>
            <a:lvl1pPr>
              <a:defRPr sz="1053" b="1" i="0">
                <a:solidFill>
                  <a:schemeClr val="bg1"/>
                </a:solidFill>
                <a:latin typeface="Arial"/>
                <a:cs typeface="Arial"/>
              </a:defRPr>
            </a:lvl1pPr>
          </a:lstStyle>
          <a:p>
            <a:pPr marL="11139">
              <a:lnSpc>
                <a:spcPts val="1250"/>
              </a:lnSpc>
            </a:pPr>
            <a:r>
              <a:rPr lang="en-GB" spc="-4" dirty="0"/>
              <a:t>page</a:t>
            </a:r>
            <a:r>
              <a:rPr lang="en-GB" spc="-48" dirty="0"/>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273080197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defRPr>
          <a:latin typeface="+mj-lt"/>
          <a:ea typeface="+mj-ea"/>
          <a:cs typeface="+mj-cs"/>
        </a:defRPr>
      </a:lvl1pPr>
    </p:titleStyle>
    <p:bodyStyle>
      <a:lvl1pPr marL="0">
        <a:defRPr>
          <a:latin typeface="+mn-lt"/>
          <a:ea typeface="+mn-ea"/>
          <a:cs typeface="+mn-cs"/>
        </a:defRPr>
      </a:lvl1pPr>
      <a:lvl2pPr marL="401010">
        <a:defRPr>
          <a:latin typeface="+mn-lt"/>
          <a:ea typeface="+mn-ea"/>
          <a:cs typeface="+mn-cs"/>
        </a:defRPr>
      </a:lvl2pPr>
      <a:lvl3pPr marL="802020">
        <a:defRPr>
          <a:latin typeface="+mn-lt"/>
          <a:ea typeface="+mn-ea"/>
          <a:cs typeface="+mn-cs"/>
        </a:defRPr>
      </a:lvl3pPr>
      <a:lvl4pPr marL="1203030">
        <a:defRPr>
          <a:latin typeface="+mn-lt"/>
          <a:ea typeface="+mn-ea"/>
          <a:cs typeface="+mn-cs"/>
        </a:defRPr>
      </a:lvl4pPr>
      <a:lvl5pPr marL="1604040">
        <a:defRPr>
          <a:latin typeface="+mn-lt"/>
          <a:ea typeface="+mn-ea"/>
          <a:cs typeface="+mn-cs"/>
        </a:defRPr>
      </a:lvl5pPr>
      <a:lvl6pPr marL="2005051">
        <a:defRPr>
          <a:latin typeface="+mn-lt"/>
          <a:ea typeface="+mn-ea"/>
          <a:cs typeface="+mn-cs"/>
        </a:defRPr>
      </a:lvl6pPr>
      <a:lvl7pPr marL="2406061">
        <a:defRPr>
          <a:latin typeface="+mn-lt"/>
          <a:ea typeface="+mn-ea"/>
          <a:cs typeface="+mn-cs"/>
        </a:defRPr>
      </a:lvl7pPr>
      <a:lvl8pPr marL="2807071">
        <a:defRPr>
          <a:latin typeface="+mn-lt"/>
          <a:ea typeface="+mn-ea"/>
          <a:cs typeface="+mn-cs"/>
        </a:defRPr>
      </a:lvl8pPr>
      <a:lvl9pPr marL="3208081">
        <a:defRPr>
          <a:latin typeface="+mn-lt"/>
          <a:ea typeface="+mn-ea"/>
          <a:cs typeface="+mn-cs"/>
        </a:defRPr>
      </a:lvl9pPr>
    </p:bodyStyle>
    <p:otherStyle>
      <a:lvl1pPr marL="0">
        <a:defRPr>
          <a:latin typeface="+mn-lt"/>
          <a:ea typeface="+mn-ea"/>
          <a:cs typeface="+mn-cs"/>
        </a:defRPr>
      </a:lvl1pPr>
      <a:lvl2pPr marL="401010">
        <a:defRPr>
          <a:latin typeface="+mn-lt"/>
          <a:ea typeface="+mn-ea"/>
          <a:cs typeface="+mn-cs"/>
        </a:defRPr>
      </a:lvl2pPr>
      <a:lvl3pPr marL="802020">
        <a:defRPr>
          <a:latin typeface="+mn-lt"/>
          <a:ea typeface="+mn-ea"/>
          <a:cs typeface="+mn-cs"/>
        </a:defRPr>
      </a:lvl3pPr>
      <a:lvl4pPr marL="1203030">
        <a:defRPr>
          <a:latin typeface="+mn-lt"/>
          <a:ea typeface="+mn-ea"/>
          <a:cs typeface="+mn-cs"/>
        </a:defRPr>
      </a:lvl4pPr>
      <a:lvl5pPr marL="1604040">
        <a:defRPr>
          <a:latin typeface="+mn-lt"/>
          <a:ea typeface="+mn-ea"/>
          <a:cs typeface="+mn-cs"/>
        </a:defRPr>
      </a:lvl5pPr>
      <a:lvl6pPr marL="2005051">
        <a:defRPr>
          <a:latin typeface="+mn-lt"/>
          <a:ea typeface="+mn-ea"/>
          <a:cs typeface="+mn-cs"/>
        </a:defRPr>
      </a:lvl6pPr>
      <a:lvl7pPr marL="2406061">
        <a:defRPr>
          <a:latin typeface="+mn-lt"/>
          <a:ea typeface="+mn-ea"/>
          <a:cs typeface="+mn-cs"/>
        </a:defRPr>
      </a:lvl7pPr>
      <a:lvl8pPr marL="2807071">
        <a:defRPr>
          <a:latin typeface="+mn-lt"/>
          <a:ea typeface="+mn-ea"/>
          <a:cs typeface="+mn-cs"/>
        </a:defRPr>
      </a:lvl8pPr>
      <a:lvl9pPr marL="320808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6.jp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2.jp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44.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45.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18.xml"/><Relationship Id="rId5" Type="http://schemas.openxmlformats.org/officeDocument/2006/relationships/image" Target="../media/image46.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48.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9.jp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50.jpe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51.jpg"/><Relationship Id="rId4" Type="http://schemas.openxmlformats.org/officeDocument/2006/relationships/image" Target="../media/image3.png"/><Relationship Id="rId9" Type="http://schemas.openxmlformats.org/officeDocument/2006/relationships/hyperlink" Target="https://www.paho.org/es/documentos/plan-estrategico-preparacion-respuesta-para-enfermedad-por-coronavirus-2019-covid-19"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comments" Target="../comments/comment1.xml"/><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54.jpg"/><Relationship Id="rId5" Type="http://schemas.openxmlformats.org/officeDocument/2006/relationships/image" Target="../media/image3.png"/><Relationship Id="rId10" Type="http://schemas.openxmlformats.org/officeDocument/2006/relationships/image" Target="../media/image53.jpg"/><Relationship Id="rId4" Type="http://schemas.openxmlformats.org/officeDocument/2006/relationships/image" Target="../media/image2.png"/><Relationship Id="rId9"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52.png"/><Relationship Id="rId4" Type="http://schemas.openxmlformats.org/officeDocument/2006/relationships/image" Target="../media/image3.png"/><Relationship Id="rId9" Type="http://schemas.openxmlformats.org/officeDocument/2006/relationships/image" Target="../media/image56.png"/></Relationships>
</file>

<file path=ppt/slides/_rels/slide3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hyperlink" Target="mailto:samhourid@who.int" TargetMode="External"/><Relationship Id="rId18" Type="http://schemas.openxmlformats.org/officeDocument/2006/relationships/image" Target="../media/image6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hyperlink" Target="mailto:stephenm@who.int" TargetMode="External"/><Relationship Id="rId17" Type="http://schemas.openxmlformats.org/officeDocument/2006/relationships/image" Target="../media/image61.png"/><Relationship Id="rId2" Type="http://schemas.openxmlformats.org/officeDocument/2006/relationships/image" Target="../media/image1.png"/><Relationship Id="rId16" Type="http://schemas.openxmlformats.org/officeDocument/2006/relationships/hyperlink" Target="mailto:htikem@who.int" TargetMode="Externa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60.png"/><Relationship Id="rId5" Type="http://schemas.openxmlformats.org/officeDocument/2006/relationships/image" Target="../media/image4.png"/><Relationship Id="rId15" Type="http://schemas.openxmlformats.org/officeDocument/2006/relationships/hyperlink" Target="mailto:andragro@paho.org" TargetMode="External"/><Relationship Id="rId10" Type="http://schemas.openxmlformats.org/officeDocument/2006/relationships/image" Target="../media/image59.jpeg"/><Relationship Id="rId19" Type="http://schemas.openxmlformats.org/officeDocument/2006/relationships/image" Target="../media/image63.png"/><Relationship Id="rId4" Type="http://schemas.openxmlformats.org/officeDocument/2006/relationships/image" Target="../media/image3.png"/><Relationship Id="rId9" Type="http://schemas.openxmlformats.org/officeDocument/2006/relationships/image" Target="../media/image58.png"/><Relationship Id="rId14" Type="http://schemas.openxmlformats.org/officeDocument/2006/relationships/hyperlink" Target="mailto:rashforda@who.in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apps.who.int/iris/bitstream/handle/10665/335825/WHO-2019-nCoV-Adjusting_PH_measures-Schools-2020.2.spa.pdf?sequence=1&amp;isAllowed=y" TargetMode="External"/><Relationship Id="rId2" Type="http://schemas.openxmlformats.org/officeDocument/2006/relationships/hyperlink" Target="https://apps.who.int/iris/bitstream/handle/10665/336990/WHO-2019-nCoV-Adjusting_PH_measures-2020.2-spa.pdf?sequence=1&amp;isAllowed=y" TargetMode="Externa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hyperlink" Target="https://apps.who.int/iris/bitstream/handle/10665/332084/WHO-2019-nCoV-Adjusting_PH_measures-Workplaces-2020.1-spa.pdf?sequence=1&amp;isAllowed=y"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1990" cy="5997587"/>
          </a:xfrm>
          <a:prstGeom prst="rect">
            <a:avLst/>
          </a:prstGeom>
          <a:blipFill>
            <a:blip r:embed="rId2" cstate="print"/>
            <a:stretch>
              <a:fillRect/>
            </a:stretch>
          </a:blipFill>
        </p:spPr>
        <p:txBody>
          <a:bodyPr wrap="square" lIns="0" tIns="0" rIns="0" bIns="0" rtlCol="0"/>
          <a:lstStyle/>
          <a:p>
            <a:endParaRPr lang="es-ES_tradnl" dirty="0"/>
          </a:p>
        </p:txBody>
      </p:sp>
      <p:sp>
        <p:nvSpPr>
          <p:cNvPr id="4" name="object 4"/>
          <p:cNvSpPr txBox="1"/>
          <p:nvPr/>
        </p:nvSpPr>
        <p:spPr>
          <a:xfrm>
            <a:off x="8440811" y="6587235"/>
            <a:ext cx="2011289" cy="166712"/>
          </a:xfrm>
          <a:prstGeom prst="rect">
            <a:avLst/>
          </a:prstGeom>
        </p:spPr>
        <p:txBody>
          <a:bodyPr vert="horz" wrap="square" lIns="0" tIns="12700" rIns="0" bIns="0" rtlCol="0">
            <a:spAutoFit/>
          </a:bodyPr>
          <a:lstStyle/>
          <a:p>
            <a:pPr marL="12700">
              <a:lnSpc>
                <a:spcPct val="100000"/>
              </a:lnSpc>
              <a:spcBef>
                <a:spcPts val="100"/>
              </a:spcBef>
            </a:pPr>
            <a:r>
              <a:rPr lang="es-ES_tradnl" sz="1000" spc="-60" dirty="0">
                <a:solidFill>
                  <a:srgbClr val="1E7EB8"/>
                </a:solidFill>
                <a:latin typeface="Arial"/>
                <a:cs typeface="Arial"/>
              </a:rPr>
              <a:t>P</a:t>
            </a:r>
            <a:r>
              <a:rPr lang="es-ES_tradnl" sz="1000" spc="-130" dirty="0">
                <a:solidFill>
                  <a:srgbClr val="1E7EB8"/>
                </a:solidFill>
                <a:latin typeface="Arial"/>
                <a:cs typeface="Arial"/>
              </a:rPr>
              <a:t>R</a:t>
            </a:r>
            <a:r>
              <a:rPr lang="es-ES_tradnl" sz="1000" spc="-40" dirty="0">
                <a:solidFill>
                  <a:srgbClr val="1E7EB8"/>
                </a:solidFill>
                <a:latin typeface="Arial"/>
                <a:cs typeface="Arial"/>
              </a:rPr>
              <a:t>O</a:t>
            </a:r>
            <a:r>
              <a:rPr lang="es-ES_tradnl" sz="1000" spc="-45" dirty="0">
                <a:solidFill>
                  <a:srgbClr val="1E7EB8"/>
                </a:solidFill>
                <a:latin typeface="Arial"/>
                <a:cs typeface="Arial"/>
              </a:rPr>
              <a:t>G</a:t>
            </a:r>
            <a:r>
              <a:rPr lang="es-ES_tradnl" sz="1000" spc="-70" dirty="0">
                <a:solidFill>
                  <a:srgbClr val="1E7EB8"/>
                </a:solidFill>
                <a:latin typeface="Arial"/>
                <a:cs typeface="Arial"/>
              </a:rPr>
              <a:t>RAMA de</a:t>
            </a:r>
            <a:endParaRPr lang="es-ES_tradnl" sz="1000" dirty="0">
              <a:latin typeface="Arial"/>
              <a:cs typeface="Arial"/>
            </a:endParaRPr>
          </a:p>
        </p:txBody>
      </p:sp>
      <p:sp>
        <p:nvSpPr>
          <p:cNvPr id="5" name="object 5"/>
          <p:cNvSpPr txBox="1"/>
          <p:nvPr/>
        </p:nvSpPr>
        <p:spPr>
          <a:xfrm>
            <a:off x="3922640" y="6574028"/>
            <a:ext cx="3242945" cy="764312"/>
          </a:xfrm>
          <a:prstGeom prst="rect">
            <a:avLst/>
          </a:prstGeom>
        </p:spPr>
        <p:txBody>
          <a:bodyPr vert="horz" wrap="square" lIns="0" tIns="12700" rIns="0" bIns="0" rtlCol="0">
            <a:spAutoFit/>
          </a:bodyPr>
          <a:lstStyle/>
          <a:p>
            <a:pPr marL="12700">
              <a:lnSpc>
                <a:spcPct val="100000"/>
              </a:lnSpc>
              <a:spcBef>
                <a:spcPts val="100"/>
              </a:spcBef>
            </a:pPr>
            <a:r>
              <a:rPr lang="es-ES_tradnl" sz="2400" spc="-15" dirty="0">
                <a:solidFill>
                  <a:srgbClr val="D2232A"/>
                </a:solidFill>
                <a:latin typeface="Roboto-Medium"/>
                <a:cs typeface="Roboto-Medium"/>
              </a:rPr>
              <a:t>EJERCICIO</a:t>
            </a:r>
            <a:r>
              <a:rPr lang="es-ES_tradnl" sz="2400" spc="-155" dirty="0">
                <a:solidFill>
                  <a:srgbClr val="D2232A"/>
                </a:solidFill>
                <a:latin typeface="Roboto-Medium"/>
                <a:cs typeface="Roboto-Medium"/>
              </a:rPr>
              <a:t> </a:t>
            </a:r>
            <a:r>
              <a:rPr lang="es-ES_tradnl" sz="2400" spc="-5" dirty="0">
                <a:solidFill>
                  <a:srgbClr val="D2232A"/>
                </a:solidFill>
                <a:latin typeface="Roboto-Medium"/>
                <a:cs typeface="Roboto-Medium"/>
              </a:rPr>
              <a:t> </a:t>
            </a:r>
          </a:p>
          <a:p>
            <a:pPr marL="12700">
              <a:lnSpc>
                <a:spcPct val="100000"/>
              </a:lnSpc>
              <a:spcBef>
                <a:spcPts val="100"/>
              </a:spcBef>
            </a:pPr>
            <a:r>
              <a:rPr lang="es-ES_tradnl" sz="2400" spc="-5" dirty="0">
                <a:solidFill>
                  <a:srgbClr val="D2232A"/>
                </a:solidFill>
                <a:latin typeface="Roboto-Medium"/>
                <a:cs typeface="Roboto-Medium"/>
              </a:rPr>
              <a:t>DE SIMULACIÓN</a:t>
            </a:r>
            <a:endParaRPr lang="es-ES_tradnl" sz="2400" dirty="0">
              <a:latin typeface="Roboto-Medium"/>
              <a:cs typeface="Roboto-Medium"/>
            </a:endParaRPr>
          </a:p>
        </p:txBody>
      </p:sp>
      <p:sp>
        <p:nvSpPr>
          <p:cNvPr id="6" name="object 6"/>
          <p:cNvSpPr txBox="1">
            <a:spLocks noGrp="1"/>
          </p:cNvSpPr>
          <p:nvPr>
            <p:ph type="title"/>
          </p:nvPr>
        </p:nvSpPr>
        <p:spPr>
          <a:xfrm>
            <a:off x="457200" y="1995932"/>
            <a:ext cx="2908300" cy="1397000"/>
          </a:xfrm>
          <a:prstGeom prst="rect">
            <a:avLst/>
          </a:prstGeom>
        </p:spPr>
        <p:txBody>
          <a:bodyPr vert="horz" wrap="square" lIns="0" tIns="12700" rIns="0" bIns="0" rtlCol="0">
            <a:spAutoFit/>
          </a:bodyPr>
          <a:lstStyle/>
          <a:p>
            <a:pPr marL="12700" marR="5080">
              <a:lnSpc>
                <a:spcPct val="100000"/>
              </a:lnSpc>
              <a:spcBef>
                <a:spcPts val="100"/>
              </a:spcBef>
            </a:pPr>
            <a:r>
              <a:rPr lang="es-ES_tradnl" sz="3000" b="0" spc="-10" dirty="0">
                <a:latin typeface="Roboto-Medium"/>
                <a:cs typeface="Roboto-Medium"/>
              </a:rPr>
              <a:t>NUEVO  CORONAVIRUS  (COVID-19)</a:t>
            </a:r>
            <a:endParaRPr lang="es-ES_tradnl" sz="3000" dirty="0">
              <a:latin typeface="Roboto-Medium"/>
              <a:cs typeface="Roboto-Medium"/>
            </a:endParaRPr>
          </a:p>
        </p:txBody>
      </p:sp>
      <p:sp>
        <p:nvSpPr>
          <p:cNvPr id="7" name="object 7"/>
          <p:cNvSpPr txBox="1"/>
          <p:nvPr/>
        </p:nvSpPr>
        <p:spPr>
          <a:xfrm>
            <a:off x="6986424" y="3894835"/>
            <a:ext cx="3163463" cy="1391728"/>
          </a:xfrm>
          <a:prstGeom prst="rect">
            <a:avLst/>
          </a:prstGeom>
        </p:spPr>
        <p:txBody>
          <a:bodyPr vert="horz" wrap="square" lIns="0" tIns="10160" rIns="0" bIns="0" rtlCol="0">
            <a:spAutoFit/>
          </a:bodyPr>
          <a:lstStyle/>
          <a:p>
            <a:pPr marL="12700" marR="5080">
              <a:lnSpc>
                <a:spcPct val="100899"/>
              </a:lnSpc>
              <a:spcBef>
                <a:spcPts val="80"/>
              </a:spcBef>
            </a:pPr>
            <a:r>
              <a:rPr lang="es-ES_tradnl" sz="1800" spc="-5" dirty="0">
                <a:solidFill>
                  <a:srgbClr val="B85F29"/>
                </a:solidFill>
                <a:latin typeface="Roboto"/>
                <a:cs typeface="Roboto"/>
              </a:rPr>
              <a:t>Organización de la sociedad en torno a la gestión de </a:t>
            </a:r>
            <a:br>
              <a:rPr lang="es-ES_tradnl" sz="1800" spc="-5" dirty="0">
                <a:solidFill>
                  <a:srgbClr val="B85F29"/>
                </a:solidFill>
                <a:latin typeface="Roboto"/>
                <a:cs typeface="Roboto"/>
              </a:rPr>
            </a:br>
            <a:r>
              <a:rPr lang="es-ES_tradnl" sz="1800" spc="-5" dirty="0">
                <a:solidFill>
                  <a:srgbClr val="B85F29"/>
                </a:solidFill>
                <a:latin typeface="Roboto"/>
                <a:cs typeface="Roboto"/>
              </a:rPr>
              <a:t>la COVID</a:t>
            </a:r>
            <a:r>
              <a:rPr lang="es-ES_tradnl" spc="-5" dirty="0">
                <a:solidFill>
                  <a:srgbClr val="B85F29"/>
                </a:solidFill>
                <a:latin typeface="Roboto"/>
                <a:cs typeface="Roboto"/>
              </a:rPr>
              <a:t>-</a:t>
            </a:r>
            <a:r>
              <a:rPr lang="es-ES_tradnl" sz="1800" spc="-5" dirty="0">
                <a:solidFill>
                  <a:srgbClr val="B85F29"/>
                </a:solidFill>
                <a:latin typeface="Roboto"/>
                <a:cs typeface="Roboto"/>
              </a:rPr>
              <a:t>19; Aplicación y ajuste de las medidas de salud pública y sociales (MSPS)</a:t>
            </a:r>
            <a:endParaRPr lang="es-ES_tradnl" sz="1800" dirty="0">
              <a:latin typeface="Roboto"/>
              <a:cs typeface="Roboto"/>
            </a:endParaRPr>
          </a:p>
        </p:txBody>
      </p:sp>
      <p:sp>
        <p:nvSpPr>
          <p:cNvPr id="8" name="object 8"/>
          <p:cNvSpPr/>
          <p:nvPr/>
        </p:nvSpPr>
        <p:spPr>
          <a:xfrm>
            <a:off x="1056921" y="5416745"/>
            <a:ext cx="1193797" cy="520694"/>
          </a:xfrm>
          <a:prstGeom prst="rect">
            <a:avLst/>
          </a:prstGeom>
          <a:blipFill>
            <a:blip r:embed="rId3" cstate="print"/>
            <a:stretch>
              <a:fillRect/>
            </a:stretch>
          </a:blipFill>
        </p:spPr>
        <p:txBody>
          <a:bodyPr wrap="square" lIns="0" tIns="0" rIns="0" bIns="0" rtlCol="0"/>
          <a:lstStyle/>
          <a:p>
            <a:endParaRPr lang="es-ES_tradnl" dirty="0"/>
          </a:p>
        </p:txBody>
      </p:sp>
      <p:sp>
        <p:nvSpPr>
          <p:cNvPr id="9" name="object 9"/>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lang="es-ES_tradnl" sz="2000" b="1" spc="-229" dirty="0">
                <a:solidFill>
                  <a:srgbClr val="1E7EB8"/>
                </a:solidFill>
                <a:latin typeface="Arial"/>
                <a:cs typeface="Arial"/>
              </a:rPr>
              <a:t>EMERGENCIAS</a:t>
            </a:r>
            <a:endParaRPr lang="es-ES_tradnl" sz="2000" dirty="0">
              <a:latin typeface="Arial"/>
              <a:cs typeface="Arial"/>
            </a:endParaRPr>
          </a:p>
        </p:txBody>
      </p:sp>
      <p:sp>
        <p:nvSpPr>
          <p:cNvPr id="10" name="object 10"/>
          <p:cNvSpPr txBox="1"/>
          <p:nvPr/>
        </p:nvSpPr>
        <p:spPr>
          <a:xfrm>
            <a:off x="3394110" y="4978025"/>
            <a:ext cx="3592314" cy="1333500"/>
          </a:xfrm>
          <a:prstGeom prst="rect">
            <a:avLst/>
          </a:prstGeom>
        </p:spPr>
        <p:txBody>
          <a:bodyPr vert="horz" wrap="square" lIns="0" tIns="335280" rIns="0" bIns="0" rtlCol="0">
            <a:spAutoFit/>
          </a:bodyPr>
          <a:lstStyle/>
          <a:p>
            <a:pPr algn="ctr">
              <a:lnSpc>
                <a:spcPct val="100000"/>
              </a:lnSpc>
              <a:spcBef>
                <a:spcPts val="2640"/>
              </a:spcBef>
            </a:pPr>
            <a:r>
              <a:rPr lang="es-ES_tradnl" sz="3600" spc="-5" dirty="0">
                <a:solidFill>
                  <a:srgbClr val="00AEEF"/>
                </a:solidFill>
                <a:latin typeface="Roboto-Medium"/>
                <a:cs typeface="Roboto-Medium"/>
              </a:rPr>
              <a:t>PAÍS</a:t>
            </a:r>
            <a:r>
              <a:rPr lang="es-ES_tradnl" sz="3600" spc="-160" dirty="0">
                <a:solidFill>
                  <a:srgbClr val="00AEEF"/>
                </a:solidFill>
                <a:latin typeface="Roboto-Medium"/>
                <a:cs typeface="Roboto-Medium"/>
              </a:rPr>
              <a:t> </a:t>
            </a:r>
            <a:endParaRPr lang="es-ES_tradnl" sz="3600" dirty="0">
              <a:latin typeface="Roboto-Medium"/>
              <a:cs typeface="Roboto-Medium"/>
            </a:endParaRPr>
          </a:p>
          <a:p>
            <a:pPr algn="ctr">
              <a:lnSpc>
                <a:spcPct val="100000"/>
              </a:lnSpc>
              <a:spcBef>
                <a:spcPts val="1275"/>
              </a:spcBef>
            </a:pPr>
            <a:r>
              <a:rPr lang="es-ES_tradnl" sz="1800" spc="-5" dirty="0">
                <a:solidFill>
                  <a:srgbClr val="00AEEF"/>
                </a:solidFill>
                <a:latin typeface="Roboto-Medium"/>
                <a:cs typeface="Roboto-Medium"/>
              </a:rPr>
              <a:t>Fecha y</a:t>
            </a:r>
            <a:r>
              <a:rPr lang="es-ES_tradnl" sz="1800" spc="-60" dirty="0">
                <a:solidFill>
                  <a:srgbClr val="00AEEF"/>
                </a:solidFill>
                <a:latin typeface="Roboto-Medium"/>
                <a:cs typeface="Roboto-Medium"/>
              </a:rPr>
              <a:t> </a:t>
            </a:r>
            <a:r>
              <a:rPr lang="es-ES_tradnl" sz="1800" spc="-5" dirty="0">
                <a:solidFill>
                  <a:srgbClr val="00AEEF"/>
                </a:solidFill>
                <a:latin typeface="Roboto-Medium"/>
                <a:cs typeface="Roboto-Medium"/>
              </a:rPr>
              <a:t>lugar</a:t>
            </a:r>
            <a:endParaRPr lang="es-ES_tradnl" sz="1800" dirty="0">
              <a:latin typeface="Roboto-Medium"/>
              <a:cs typeface="Roboto-Medium"/>
            </a:endParaRPr>
          </a:p>
        </p:txBody>
      </p:sp>
      <p:sp>
        <p:nvSpPr>
          <p:cNvPr id="11" name="object 11"/>
          <p:cNvSpPr txBox="1"/>
          <p:nvPr/>
        </p:nvSpPr>
        <p:spPr>
          <a:xfrm>
            <a:off x="9394812" y="6876288"/>
            <a:ext cx="631825" cy="182101"/>
          </a:xfrm>
          <a:prstGeom prst="rect">
            <a:avLst/>
          </a:prstGeom>
        </p:spPr>
        <p:txBody>
          <a:bodyPr vert="horz" wrap="square" lIns="0" tIns="12700" rIns="0" bIns="0" rtlCol="0">
            <a:spAutoFit/>
          </a:bodyPr>
          <a:lstStyle/>
          <a:p>
            <a:pPr marL="12700">
              <a:lnSpc>
                <a:spcPct val="100000"/>
              </a:lnSpc>
              <a:spcBef>
                <a:spcPts val="100"/>
              </a:spcBef>
            </a:pPr>
            <a:r>
              <a:rPr lang="es-ES_tradnl" sz="1100" spc="-100" dirty="0">
                <a:solidFill>
                  <a:srgbClr val="1E7EB8"/>
                </a:solidFill>
                <a:latin typeface="Arial"/>
                <a:cs typeface="Arial"/>
              </a:rPr>
              <a:t>sanitarias</a:t>
            </a:r>
            <a:endParaRPr lang="es-ES_tradnl" sz="1100" dirty="0">
              <a:latin typeface="Arial"/>
              <a:cs typeface="Arial"/>
            </a:endParaRPr>
          </a:p>
        </p:txBody>
      </p:sp>
      <p:pic>
        <p:nvPicPr>
          <p:cNvPr id="13" name="Picture 12">
            <a:extLst>
              <a:ext uri="{FF2B5EF4-FFF2-40B4-BE49-F238E27FC236}">
                <a16:creationId xmlns:a16="http://schemas.microsoft.com/office/drawing/2014/main" id="{7BA54CBB-667E-144A-9461-3F46E98509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6493002"/>
            <a:ext cx="2679700" cy="6731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8524" y="53340"/>
            <a:ext cx="10279775" cy="505267"/>
          </a:xfrm>
          <a:prstGeom prst="rect">
            <a:avLst/>
          </a:prstGeom>
        </p:spPr>
        <p:txBody>
          <a:bodyPr vert="horz" wrap="square" lIns="0" tIns="12700" rIns="0" bIns="0" rtlCol="0">
            <a:spAutoFit/>
          </a:bodyPr>
          <a:lstStyle/>
          <a:p>
            <a:pPr marL="12700">
              <a:lnSpc>
                <a:spcPct val="100000"/>
              </a:lnSpc>
              <a:spcBef>
                <a:spcPts val="100"/>
              </a:spcBef>
            </a:pPr>
            <a:r>
              <a:rPr lang="es-ES_tradnl" sz="3200" spc="-35" dirty="0">
                <a:latin typeface="Roboto"/>
                <a:cs typeface="Roboto"/>
              </a:rPr>
              <a:t>Preguntas</a:t>
            </a:r>
            <a:endParaRPr lang="es-ES_tradnl" sz="3200" dirty="0">
              <a:latin typeface="Roboto"/>
              <a:cs typeface="Roboto"/>
            </a:endParaRPr>
          </a:p>
        </p:txBody>
      </p:sp>
      <p:sp>
        <p:nvSpPr>
          <p:cNvPr id="3" name="object 3"/>
          <p:cNvSpPr/>
          <p:nvPr/>
        </p:nvSpPr>
        <p:spPr>
          <a:xfrm>
            <a:off x="4988471" y="2015185"/>
            <a:ext cx="2750877" cy="3532479"/>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4" name="object 4"/>
          <p:cNvSpPr txBox="1"/>
          <p:nvPr/>
        </p:nvSpPr>
        <p:spPr>
          <a:xfrm>
            <a:off x="1689101" y="2581655"/>
            <a:ext cx="3237542" cy="1089016"/>
          </a:xfrm>
          <a:prstGeom prst="rect">
            <a:avLst/>
          </a:prstGeom>
        </p:spPr>
        <p:txBody>
          <a:bodyPr vert="horz" wrap="square" lIns="0" tIns="6350" rIns="0" bIns="0" rtlCol="0">
            <a:spAutoFit/>
          </a:bodyPr>
          <a:lstStyle/>
          <a:p>
            <a:pPr marL="12700" marR="5080" indent="1591310" algn="r">
              <a:lnSpc>
                <a:spcPct val="101099"/>
              </a:lnSpc>
              <a:spcBef>
                <a:spcPts val="50"/>
              </a:spcBef>
              <a:tabLst>
                <a:tab pos="1852930" algn="l"/>
              </a:tabLst>
            </a:pPr>
            <a:endParaRPr lang="es-ES_tradnl" sz="3500" dirty="0">
              <a:latin typeface="Roboto"/>
              <a:cs typeface="Roboto"/>
            </a:endParaRPr>
          </a:p>
          <a:p>
            <a:pPr marR="6350" algn="r">
              <a:lnSpc>
                <a:spcPct val="100000"/>
              </a:lnSpc>
            </a:pPr>
            <a:endParaRPr lang="es-ES_tradnl" sz="3500" dirty="0">
              <a:latin typeface="Roboto"/>
              <a:cs typeface="Roboto"/>
            </a:endParaRPr>
          </a:p>
        </p:txBody>
      </p:sp>
      <p:sp>
        <p:nvSpPr>
          <p:cNvPr id="5" name="object 4">
            <a:extLst>
              <a:ext uri="{FF2B5EF4-FFF2-40B4-BE49-F238E27FC236}">
                <a16:creationId xmlns:a16="http://schemas.microsoft.com/office/drawing/2014/main" id="{09D5D690-B264-0E47-B1B3-6CF7F9C30029}"/>
              </a:ext>
            </a:extLst>
          </p:cNvPr>
          <p:cNvSpPr txBox="1"/>
          <p:nvPr/>
        </p:nvSpPr>
        <p:spPr>
          <a:xfrm>
            <a:off x="1079500" y="2734055"/>
            <a:ext cx="3847143" cy="2148537"/>
          </a:xfrm>
          <a:prstGeom prst="rect">
            <a:avLst/>
          </a:prstGeom>
        </p:spPr>
        <p:txBody>
          <a:bodyPr vert="horz" wrap="square" lIns="0" tIns="6350" rIns="0" bIns="0" rtlCol="0">
            <a:spAutoFit/>
          </a:bodyPr>
          <a:lstStyle/>
          <a:p>
            <a:pPr marL="12700" marR="5080" indent="1591310" algn="r">
              <a:lnSpc>
                <a:spcPct val="101099"/>
              </a:lnSpc>
              <a:spcBef>
                <a:spcPts val="50"/>
              </a:spcBef>
              <a:tabLst>
                <a:tab pos="1852930" algn="l"/>
              </a:tabLst>
            </a:pPr>
            <a:r>
              <a:rPr lang="es-ES_tradnl" sz="3500" b="1" dirty="0">
                <a:solidFill>
                  <a:srgbClr val="0070C0"/>
                </a:solidFill>
                <a:latin typeface="Roboto"/>
                <a:cs typeface="Roboto"/>
              </a:rPr>
              <a:t>¿ALGUNA PREGUNTA ANTES DE EMPEZAR?</a:t>
            </a:r>
            <a:endParaRPr lang="es-ES_tradnl" sz="3500" dirty="0">
              <a:latin typeface="Roboto"/>
              <a:cs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24824" y="6525057"/>
            <a:ext cx="1189076" cy="166712"/>
          </a:xfrm>
          <a:prstGeom prst="rect">
            <a:avLst/>
          </a:prstGeom>
        </p:spPr>
        <p:txBody>
          <a:bodyPr vert="horz" wrap="square" lIns="0" tIns="12700" rIns="0" bIns="0" rtlCol="0">
            <a:spAutoFit/>
          </a:bodyPr>
          <a:lstStyle/>
          <a:p>
            <a:pPr marL="12700">
              <a:lnSpc>
                <a:spcPct val="100000"/>
              </a:lnSpc>
              <a:spcBef>
                <a:spcPts val="100"/>
              </a:spcBef>
            </a:pPr>
            <a:r>
              <a:rPr lang="es-ES_tradnl" sz="1000" spc="-60" dirty="0">
                <a:solidFill>
                  <a:srgbClr val="1E7EB8"/>
                </a:solidFill>
                <a:latin typeface="Arial"/>
                <a:cs typeface="Arial"/>
              </a:rPr>
              <a:t>P</a:t>
            </a:r>
            <a:r>
              <a:rPr lang="es-ES_tradnl" sz="1000" spc="-130" dirty="0">
                <a:solidFill>
                  <a:srgbClr val="1E7EB8"/>
                </a:solidFill>
                <a:latin typeface="Arial"/>
                <a:cs typeface="Arial"/>
              </a:rPr>
              <a:t>R</a:t>
            </a:r>
            <a:r>
              <a:rPr lang="es-ES_tradnl" sz="1000" spc="-40" dirty="0">
                <a:solidFill>
                  <a:srgbClr val="1E7EB8"/>
                </a:solidFill>
                <a:latin typeface="Arial"/>
                <a:cs typeface="Arial"/>
              </a:rPr>
              <a:t>O</a:t>
            </a:r>
            <a:r>
              <a:rPr lang="es-ES_tradnl" sz="1000" spc="-45" dirty="0">
                <a:solidFill>
                  <a:srgbClr val="1E7EB8"/>
                </a:solidFill>
                <a:latin typeface="Arial"/>
                <a:cs typeface="Arial"/>
              </a:rPr>
              <a:t>G</a:t>
            </a:r>
            <a:r>
              <a:rPr lang="es-ES_tradnl" sz="1000" spc="-70" dirty="0">
                <a:solidFill>
                  <a:srgbClr val="1E7EB8"/>
                </a:solidFill>
                <a:latin typeface="Arial"/>
                <a:cs typeface="Arial"/>
              </a:rPr>
              <a:t>RAMA de</a:t>
            </a:r>
            <a:endParaRPr lang="es-ES_tradnl" sz="1000" dirty="0">
              <a:latin typeface="Arial"/>
              <a:cs typeface="Arial"/>
            </a:endParaRPr>
          </a:p>
        </p:txBody>
      </p:sp>
      <p:sp>
        <p:nvSpPr>
          <p:cNvPr id="3" name="object 3"/>
          <p:cNvSpPr txBox="1"/>
          <p:nvPr/>
        </p:nvSpPr>
        <p:spPr>
          <a:xfrm>
            <a:off x="3922640" y="6574028"/>
            <a:ext cx="3242945" cy="764312"/>
          </a:xfrm>
          <a:prstGeom prst="rect">
            <a:avLst/>
          </a:prstGeom>
        </p:spPr>
        <p:txBody>
          <a:bodyPr vert="horz" wrap="square" lIns="0" tIns="12700" rIns="0" bIns="0" rtlCol="0">
            <a:spAutoFit/>
          </a:bodyPr>
          <a:lstStyle/>
          <a:p>
            <a:pPr marL="12700">
              <a:lnSpc>
                <a:spcPct val="100000"/>
              </a:lnSpc>
              <a:spcBef>
                <a:spcPts val="100"/>
              </a:spcBef>
            </a:pPr>
            <a:r>
              <a:rPr lang="es-ES_tradnl" sz="2400" spc="-15" dirty="0">
                <a:solidFill>
                  <a:srgbClr val="D2232A"/>
                </a:solidFill>
                <a:latin typeface="Roboto-Medium"/>
                <a:cs typeface="Roboto-Medium"/>
              </a:rPr>
              <a:t>EJERCICIO</a:t>
            </a:r>
            <a:r>
              <a:rPr lang="es-ES_tradnl" sz="2400" spc="-155" dirty="0">
                <a:solidFill>
                  <a:srgbClr val="D2232A"/>
                </a:solidFill>
                <a:latin typeface="Roboto-Medium"/>
                <a:cs typeface="Roboto-Medium"/>
              </a:rPr>
              <a:t> </a:t>
            </a:r>
            <a:r>
              <a:rPr lang="es-ES_tradnl" sz="2400" spc="-5" dirty="0">
                <a:solidFill>
                  <a:srgbClr val="D2232A"/>
                </a:solidFill>
                <a:latin typeface="Roboto-Medium"/>
                <a:cs typeface="Roboto-Medium"/>
              </a:rPr>
              <a:t> </a:t>
            </a:r>
          </a:p>
          <a:p>
            <a:pPr marL="12700">
              <a:lnSpc>
                <a:spcPct val="100000"/>
              </a:lnSpc>
              <a:spcBef>
                <a:spcPts val="100"/>
              </a:spcBef>
            </a:pPr>
            <a:r>
              <a:rPr lang="es-ES_tradnl" sz="2400" spc="-5" dirty="0">
                <a:solidFill>
                  <a:srgbClr val="D2232A"/>
                </a:solidFill>
                <a:latin typeface="Roboto-Medium"/>
                <a:cs typeface="Roboto-Medium"/>
              </a:rPr>
              <a:t>DE SIMULACIÓN</a:t>
            </a:r>
            <a:endParaRPr lang="es-ES_tradnl" sz="2400" dirty="0">
              <a:latin typeface="Roboto-Medium"/>
              <a:cs typeface="Roboto-Medium"/>
            </a:endParaRPr>
          </a:p>
        </p:txBody>
      </p:sp>
      <p:sp>
        <p:nvSpPr>
          <p:cNvPr id="4" name="object 4"/>
          <p:cNvSpPr/>
          <p:nvPr/>
        </p:nvSpPr>
        <p:spPr>
          <a:xfrm>
            <a:off x="378180" y="158483"/>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lang="es-ES_tradnl" dirty="0"/>
          </a:p>
        </p:txBody>
      </p:sp>
      <p:sp>
        <p:nvSpPr>
          <p:cNvPr id="5" name="object 5"/>
          <p:cNvSpPr txBox="1"/>
          <p:nvPr/>
        </p:nvSpPr>
        <p:spPr>
          <a:xfrm>
            <a:off x="6565900" y="4659883"/>
            <a:ext cx="3886200" cy="756920"/>
          </a:xfrm>
          <a:prstGeom prst="rect">
            <a:avLst/>
          </a:prstGeom>
        </p:spPr>
        <p:txBody>
          <a:bodyPr vert="horz" wrap="square" lIns="0" tIns="12700" rIns="0" bIns="0" rtlCol="0">
            <a:spAutoFit/>
          </a:bodyPr>
          <a:lstStyle/>
          <a:p>
            <a:pPr marL="12700">
              <a:lnSpc>
                <a:spcPct val="100000"/>
              </a:lnSpc>
              <a:spcBef>
                <a:spcPts val="100"/>
              </a:spcBef>
            </a:pPr>
            <a:r>
              <a:rPr lang="es-ES_tradnl" sz="4800" spc="-85" dirty="0">
                <a:latin typeface="Roboto-Medium"/>
                <a:cs typeface="Roboto-Medium"/>
              </a:rPr>
              <a:t>Primera parte</a:t>
            </a:r>
            <a:endParaRPr lang="es-ES_tradnl" sz="4800" dirty="0">
              <a:latin typeface="Roboto-Medium"/>
              <a:cs typeface="Roboto-Medium"/>
            </a:endParaRP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lang="es-ES_tradnl" sz="2000" b="1" spc="-229" dirty="0">
                <a:solidFill>
                  <a:srgbClr val="1E7EB8"/>
                </a:solidFill>
                <a:latin typeface="Arial"/>
                <a:cs typeface="Arial"/>
              </a:rPr>
              <a:t>EMERGENCIAS</a:t>
            </a:r>
            <a:endParaRPr lang="es-ES_tradnl" sz="2000" dirty="0">
              <a:latin typeface="Arial"/>
              <a:cs typeface="Arial"/>
            </a:endParaRPr>
          </a:p>
        </p:txBody>
      </p:sp>
      <p:sp>
        <p:nvSpPr>
          <p:cNvPr id="7" name="object 7"/>
          <p:cNvSpPr txBox="1"/>
          <p:nvPr/>
        </p:nvSpPr>
        <p:spPr>
          <a:xfrm>
            <a:off x="9394812" y="6876288"/>
            <a:ext cx="631825" cy="182101"/>
          </a:xfrm>
          <a:prstGeom prst="rect">
            <a:avLst/>
          </a:prstGeom>
        </p:spPr>
        <p:txBody>
          <a:bodyPr vert="horz" wrap="square" lIns="0" tIns="12700" rIns="0" bIns="0" rtlCol="0">
            <a:spAutoFit/>
          </a:bodyPr>
          <a:lstStyle/>
          <a:p>
            <a:pPr marL="12700">
              <a:lnSpc>
                <a:spcPct val="100000"/>
              </a:lnSpc>
              <a:spcBef>
                <a:spcPts val="100"/>
              </a:spcBef>
            </a:pPr>
            <a:r>
              <a:rPr lang="es-ES_tradnl" sz="1100" spc="-100" dirty="0">
                <a:solidFill>
                  <a:srgbClr val="1E7EB8"/>
                </a:solidFill>
                <a:latin typeface="Arial"/>
                <a:cs typeface="Arial"/>
              </a:rPr>
              <a:t>sanitarias</a:t>
            </a:r>
            <a:endParaRPr lang="es-ES_tradnl" sz="1100" dirty="0">
              <a:latin typeface="Arial"/>
              <a:cs typeface="Arial"/>
            </a:endParaRPr>
          </a:p>
        </p:txBody>
      </p:sp>
      <p:sp>
        <p:nvSpPr>
          <p:cNvPr id="8" name="object 8"/>
          <p:cNvSpPr txBox="1"/>
          <p:nvPr/>
        </p:nvSpPr>
        <p:spPr>
          <a:xfrm>
            <a:off x="5745198" y="5652516"/>
            <a:ext cx="4554502" cy="421640"/>
          </a:xfrm>
          <a:prstGeom prst="rect">
            <a:avLst/>
          </a:prstGeom>
        </p:spPr>
        <p:txBody>
          <a:bodyPr vert="horz" wrap="square" lIns="0" tIns="12700" rIns="0" bIns="0" rtlCol="0">
            <a:spAutoFit/>
          </a:bodyPr>
          <a:lstStyle/>
          <a:p>
            <a:pPr marL="12700" algn="r">
              <a:lnSpc>
                <a:spcPct val="100000"/>
              </a:lnSpc>
              <a:spcBef>
                <a:spcPts val="100"/>
              </a:spcBef>
            </a:pPr>
            <a:r>
              <a:rPr lang="es-ES_tradnl" sz="2600" spc="-5" dirty="0">
                <a:latin typeface="Roboto-Medium"/>
                <a:cs typeface="Roboto-Medium"/>
              </a:rPr>
              <a:t>Gobernanza y coordinación</a:t>
            </a:r>
            <a:endParaRPr lang="es-ES_tradnl" sz="2600" dirty="0">
              <a:latin typeface="Roboto-Medium"/>
              <a:cs typeface="Roboto-Medium"/>
            </a:endParaRPr>
          </a:p>
        </p:txBody>
      </p:sp>
      <p:sp>
        <p:nvSpPr>
          <p:cNvPr id="9" name="object 9"/>
          <p:cNvSpPr/>
          <p:nvPr/>
        </p:nvSpPr>
        <p:spPr>
          <a:xfrm>
            <a:off x="850901" y="1495044"/>
            <a:ext cx="5334000" cy="3684473"/>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pic>
        <p:nvPicPr>
          <p:cNvPr id="10" name="Picture 9">
            <a:extLst>
              <a:ext uri="{FF2B5EF4-FFF2-40B4-BE49-F238E27FC236}">
                <a16:creationId xmlns:a16="http://schemas.microsoft.com/office/drawing/2014/main" id="{23204F34-2CB3-5E49-AA1B-781B620C98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6493002"/>
            <a:ext cx="2679700" cy="6731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815929" cy="461665"/>
          </a:xfrm>
          <a:prstGeom prst="rect">
            <a:avLst/>
          </a:prstGeom>
        </p:spPr>
        <p:txBody>
          <a:bodyPr vert="horz" wrap="square" lIns="0" tIns="0" rIns="0" bIns="0" rtlCol="0">
            <a:spAutoFit/>
          </a:bodyPr>
          <a:lstStyle/>
          <a:p>
            <a:pPr marL="213872">
              <a:lnSpc>
                <a:spcPts val="3592"/>
              </a:lnSpc>
            </a:pPr>
            <a:r>
              <a:rPr lang="es-ES_tradnl" sz="3158" spc="-4" dirty="0"/>
              <a:t>Situación</a:t>
            </a:r>
            <a:endParaRPr lang="es-ES_tradnl" sz="3158" dirty="0"/>
          </a:p>
        </p:txBody>
      </p:sp>
      <p:sp>
        <p:nvSpPr>
          <p:cNvPr id="3" name="object 3"/>
          <p:cNvSpPr/>
          <p:nvPr/>
        </p:nvSpPr>
        <p:spPr>
          <a:xfrm>
            <a:off x="118241" y="883300"/>
            <a:ext cx="10456918" cy="6177899"/>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es-ES_tradnl" dirty="0">
                <a:solidFill>
                  <a:prstClr val="black"/>
                </a:solidFill>
                <a:latin typeface="Calibri"/>
              </a:rPr>
              <a:t>XXX es un municipio con una población de unos 75 000 habitantes que tiene una economía mixta. Es un centro agrícola importante y también un popular destino turístico, con playas y pintorescas comunidades agrícolas. Es un municipio importante en la región y tiene buenas conexiones de transporte con otras partes del país, pero </a:t>
            </a:r>
            <a:br>
              <a:rPr lang="es-ES_tradnl" dirty="0">
                <a:solidFill>
                  <a:prstClr val="black"/>
                </a:solidFill>
                <a:latin typeface="Calibri"/>
              </a:rPr>
            </a:br>
            <a:r>
              <a:rPr lang="es-ES_tradnl" dirty="0">
                <a:solidFill>
                  <a:prstClr val="black"/>
                </a:solidFill>
                <a:latin typeface="Calibri"/>
              </a:rPr>
              <a:t>no está cerca de la capital nacional.</a:t>
            </a:r>
          </a:p>
          <a:p>
            <a:pPr defTabSz="802020"/>
            <a:endParaRPr lang="es-ES_tradnl" dirty="0">
              <a:solidFill>
                <a:prstClr val="black"/>
              </a:solidFill>
              <a:latin typeface="Calibri"/>
            </a:endParaRPr>
          </a:p>
          <a:p>
            <a:pPr defTabSz="802020"/>
            <a:r>
              <a:rPr lang="es-ES_tradnl" dirty="0">
                <a:solidFill>
                  <a:prstClr val="black"/>
                </a:solidFill>
                <a:latin typeface="Calibri"/>
              </a:rPr>
              <a:t>Tras la relajación de algunas medidas contra la COVID-19 (como la reapertura de las cafeterías, los restaurantes y algunas tiendas) ha habido un aumento gradual de los casos en la ciudad. La prensa local informa de que la tasa de reproducción del virus en el distrito ha subido a 1,2 y se está pidiendo que las mascarillas sean obligatorias </a:t>
            </a:r>
            <a:br>
              <a:rPr lang="es-ES_tradnl" dirty="0">
                <a:solidFill>
                  <a:prstClr val="black"/>
                </a:solidFill>
                <a:latin typeface="Calibri"/>
              </a:rPr>
            </a:br>
            <a:r>
              <a:rPr lang="es-ES_tradnl" dirty="0">
                <a:solidFill>
                  <a:prstClr val="black"/>
                </a:solidFill>
                <a:latin typeface="Calibri"/>
              </a:rPr>
              <a:t>en todos los espacios públicos.</a:t>
            </a:r>
          </a:p>
          <a:p>
            <a:pPr defTabSz="802020"/>
            <a:endParaRPr lang="es-ES_tradnl" dirty="0">
              <a:solidFill>
                <a:prstClr val="black"/>
              </a:solidFill>
              <a:latin typeface="Calibri"/>
            </a:endParaRPr>
          </a:p>
          <a:p>
            <a:pPr defTabSz="802020"/>
            <a:r>
              <a:rPr lang="es-ES_tradnl" dirty="0">
                <a:solidFill>
                  <a:prstClr val="black"/>
                </a:solidFill>
                <a:latin typeface="Calibri"/>
              </a:rPr>
              <a:t>123 Agri es uno de los principales empleadores de la ciudad. Se trata de una empresa agrícola mixta, pero localmente opera una de las mayores plantas de procesamiento de aves de corral para el consumo humano en </a:t>
            </a:r>
            <a:br>
              <a:rPr lang="es-ES_tradnl" dirty="0">
                <a:solidFill>
                  <a:prstClr val="black"/>
                </a:solidFill>
                <a:latin typeface="Calibri"/>
              </a:rPr>
            </a:br>
            <a:r>
              <a:rPr lang="es-ES_tradnl" dirty="0">
                <a:solidFill>
                  <a:prstClr val="black"/>
                </a:solidFill>
                <a:latin typeface="Calibri"/>
              </a:rPr>
              <a:t>la región. Da trabajo directo a unas 1200 personas. La planta consta de varias unidades de procesamiento en las que los carniceros trabajan en estrecha colaboración y el envasado se lleva a cabo en instalaciones cerradas y diseñadas para tal fin. Muchos de los empleados son migrantes que viven hacinados en alojamientos que proporciona la propia empresa, aunque algunos de ellos viven en la comunidad. El lunes, 350 de sus trabajadores dieron positivo en la prueba de COVID-19 mediante una iniciativa de detección masiva iniciada después de que varios empleados presentaran síntomas.</a:t>
            </a:r>
          </a:p>
          <a:p>
            <a:pPr defTabSz="802020"/>
            <a:endParaRPr lang="es-ES_tradnl" dirty="0">
              <a:solidFill>
                <a:prstClr val="black"/>
              </a:solidFill>
              <a:latin typeface="Calibri"/>
            </a:endParaRPr>
          </a:p>
          <a:p>
            <a:pPr defTabSz="802020"/>
            <a:r>
              <a:rPr lang="es-ES_tradnl" dirty="0">
                <a:solidFill>
                  <a:prstClr val="black"/>
                </a:solidFill>
                <a:latin typeface="Calibri"/>
              </a:rPr>
              <a:t>Ese mismo día, el Hotel y Resort ABC, que emplea a 270 personas, informó de que dos huéspedes del hotel mostraban síntomas de COVID-19. También se informó de que tres miembros del personal están enfermos. Todos los trabajadores del hotel viven en la zona.</a:t>
            </a: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endParaRPr lang="es-ES_tradnl" sz="1579" dirty="0">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endParaRPr lang="es-ES_tradnl" sz="1579" dirty="0">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endParaRPr lang="es-ES_tradnl" sz="1579" dirty="0">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endParaRPr lang="es-ES_tradnl" sz="1579" dirty="0">
                <a:solidFill>
                  <a:prstClr val="black"/>
                </a:solidFill>
                <a:latin typeface="Calibri"/>
              </a:endParaRPr>
            </a:p>
          </p:txBody>
        </p:sp>
      </p:grpSp>
      <p:sp>
        <p:nvSpPr>
          <p:cNvPr id="10" name="object 10"/>
          <p:cNvSpPr txBox="1"/>
          <p:nvPr/>
        </p:nvSpPr>
        <p:spPr>
          <a:xfrm>
            <a:off x="6578771" y="147706"/>
            <a:ext cx="3878148" cy="389734"/>
          </a:xfrm>
          <a:prstGeom prst="rect">
            <a:avLst/>
          </a:prstGeom>
          <a:solidFill>
            <a:srgbClr val="D86422"/>
          </a:solidFill>
        </p:spPr>
        <p:txBody>
          <a:bodyPr vert="horz" wrap="square" lIns="0" tIns="118630" rIns="0" bIns="0" rtlCol="0">
            <a:spAutoFit/>
          </a:bodyPr>
          <a:lstStyle/>
          <a:p>
            <a:pPr marL="942374" defTabSz="802020">
              <a:spcBef>
                <a:spcPts val="934"/>
              </a:spcBef>
            </a:pPr>
            <a:r>
              <a:rPr lang="es-ES_tradnl" sz="1754" spc="-18" dirty="0">
                <a:solidFill>
                  <a:srgbClr val="FFFFFF"/>
                </a:solidFill>
                <a:latin typeface="Arial Black"/>
                <a:cs typeface="Arial Black"/>
              </a:rPr>
              <a:t>SITUACIÓN FICTICIA</a:t>
            </a:r>
            <a:endParaRPr lang="es-ES_tradnl" sz="1754" dirty="0">
              <a:solidFill>
                <a:prstClr val="black"/>
              </a:solidFill>
              <a:latin typeface="Arial Black"/>
              <a:cs typeface="Arial Black"/>
            </a:endParaRPr>
          </a:p>
        </p:txBody>
      </p:sp>
      <p:sp>
        <p:nvSpPr>
          <p:cNvPr id="12" name="object 12"/>
          <p:cNvSpPr txBox="1">
            <a:spLocks noGrp="1"/>
          </p:cNvSpPr>
          <p:nvPr>
            <p:ph type="sldNum" sz="quarter" idx="7"/>
          </p:nvPr>
        </p:nvSpPr>
        <p:spPr>
          <a:xfrm>
            <a:off x="9999661" y="7322174"/>
            <a:ext cx="541909" cy="155748"/>
          </a:xfrm>
          <a:prstGeom prst="rect">
            <a:avLst/>
          </a:prstGeom>
        </p:spPr>
        <p:txBody>
          <a:bodyPr vert="horz" wrap="square" lIns="0" tIns="0" rIns="0" bIns="0" rtlCol="0">
            <a:spAutoFit/>
          </a:bodyPr>
          <a:lstStyle/>
          <a:p>
            <a:pPr marL="11139" defTabSz="802020">
              <a:lnSpc>
                <a:spcPts val="1250"/>
              </a:lnSpc>
            </a:pPr>
            <a:r>
              <a:rPr lang="es-ES_tradnl" spc="-4" dirty="0">
                <a:solidFill>
                  <a:prstClr val="white"/>
                </a:solidFill>
              </a:rPr>
              <a:t>pág. 12</a:t>
            </a:r>
          </a:p>
        </p:txBody>
      </p:sp>
      <p:sp>
        <p:nvSpPr>
          <p:cNvPr id="13" name="object 13"/>
          <p:cNvSpPr txBox="1">
            <a:spLocks noGrp="1"/>
          </p:cNvSpPr>
          <p:nvPr>
            <p:ph type="ftr" sz="quarter" idx="5"/>
          </p:nvPr>
        </p:nvSpPr>
        <p:spPr>
          <a:xfrm>
            <a:off x="66894" y="7342359"/>
            <a:ext cx="2155606" cy="155879"/>
          </a:xfrm>
          <a:prstGeom prst="rect">
            <a:avLst/>
          </a:prstGeom>
        </p:spPr>
        <p:txBody>
          <a:bodyPr vert="horz" wrap="square" lIns="0" tIns="0" rIns="0" bIns="0" rtlCol="0">
            <a:spAutoFit/>
          </a:bodyPr>
          <a:lstStyle/>
          <a:p>
            <a:pPr marL="11139" defTabSz="802020">
              <a:lnSpc>
                <a:spcPts val="1250"/>
              </a:lnSpc>
            </a:pPr>
            <a:r>
              <a:rPr lang="es-ES_tradnl" spc="-13" dirty="0">
                <a:solidFill>
                  <a:prstClr val="white"/>
                </a:solidFill>
              </a:rPr>
              <a:t>EJERCICIO DE SIMULACIÓN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85948" y="722642"/>
            <a:ext cx="490461" cy="582434"/>
          </a:xfrm>
          <a:prstGeom prst="rect">
            <a:avLst/>
          </a:prstGeom>
          <a:blipFill>
            <a:blip r:embed="rId3" cstate="print"/>
            <a:stretch>
              <a:fillRect/>
            </a:stretch>
          </a:blipFill>
        </p:spPr>
        <p:txBody>
          <a:bodyPr wrap="square" lIns="0" tIns="0" rIns="0" bIns="0" rtlCol="0"/>
          <a:lstStyle/>
          <a:p>
            <a:endParaRPr lang="es-ES_tradnl" dirty="0"/>
          </a:p>
        </p:txBody>
      </p:sp>
      <p:sp>
        <p:nvSpPr>
          <p:cNvPr id="3" name="object 3"/>
          <p:cNvSpPr txBox="1"/>
          <p:nvPr/>
        </p:nvSpPr>
        <p:spPr>
          <a:xfrm>
            <a:off x="9562952" y="830071"/>
            <a:ext cx="1012190" cy="335989"/>
          </a:xfrm>
          <a:prstGeom prst="rect">
            <a:avLst/>
          </a:prstGeom>
        </p:spPr>
        <p:txBody>
          <a:bodyPr vert="horz" wrap="square" lIns="0" tIns="12700" rIns="0" bIns="0" rtlCol="0">
            <a:spAutoFit/>
          </a:bodyPr>
          <a:lstStyle/>
          <a:p>
            <a:pPr marL="12700">
              <a:lnSpc>
                <a:spcPct val="100000"/>
              </a:lnSpc>
              <a:spcBef>
                <a:spcPts val="100"/>
              </a:spcBef>
            </a:pPr>
            <a:r>
              <a:rPr lang="es-ES_tradnl" sz="2100" b="1" dirty="0">
                <a:solidFill>
                  <a:srgbClr val="0070C0"/>
                </a:solidFill>
                <a:latin typeface="Arial"/>
                <a:cs typeface="Arial"/>
              </a:rPr>
              <a:t>30</a:t>
            </a:r>
            <a:r>
              <a:rPr lang="es-ES_tradnl" sz="2100" b="1" spc="-135" dirty="0">
                <a:solidFill>
                  <a:srgbClr val="0070C0"/>
                </a:solidFill>
                <a:latin typeface="Arial"/>
                <a:cs typeface="Arial"/>
              </a:rPr>
              <a:t> </a:t>
            </a:r>
            <a:r>
              <a:rPr lang="es-ES_tradnl" sz="2100" b="1" spc="-5" dirty="0">
                <a:solidFill>
                  <a:srgbClr val="0070C0"/>
                </a:solidFill>
                <a:latin typeface="Arial"/>
                <a:cs typeface="Arial"/>
              </a:rPr>
              <a:t>min.</a:t>
            </a:r>
            <a:endParaRPr lang="es-ES_tradnl" sz="2100" dirty="0">
              <a:latin typeface="Arial"/>
              <a:cs typeface="Arial"/>
            </a:endParaRPr>
          </a:p>
        </p:txBody>
      </p:sp>
      <p:sp>
        <p:nvSpPr>
          <p:cNvPr id="9" name="object 9"/>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es-ES_tradnl" spc="-30" dirty="0"/>
              <a:t>pág. 13</a:t>
            </a:r>
            <a:endParaRPr lang="es-ES_tradnl" dirty="0"/>
          </a:p>
        </p:txBody>
      </p:sp>
      <p:sp>
        <p:nvSpPr>
          <p:cNvPr id="10" name="object 10"/>
          <p:cNvSpPr txBox="1">
            <a:spLocks noGrp="1"/>
          </p:cNvSpPr>
          <p:nvPr>
            <p:ph type="ftr" sz="quarter" idx="5"/>
          </p:nvPr>
        </p:nvSpPr>
        <p:spPr>
          <a:xfrm>
            <a:off x="65580" y="7325423"/>
            <a:ext cx="2143760" cy="166712"/>
          </a:xfrm>
          <a:prstGeom prst="rect">
            <a:avLst/>
          </a:prstGeom>
        </p:spPr>
        <p:txBody>
          <a:bodyPr vert="horz" wrap="square" lIns="0" tIns="0" rIns="0" bIns="0" rtlCol="0">
            <a:spAutoFit/>
          </a:bodyPr>
          <a:lstStyle/>
          <a:p>
            <a:pPr marL="12700">
              <a:lnSpc>
                <a:spcPts val="1315"/>
              </a:lnSpc>
            </a:pPr>
            <a:r>
              <a:rPr lang="es-ES_tradnl" spc="-45" dirty="0"/>
              <a:t>EJERCICIO DE SIMULACIÓN</a:t>
            </a:r>
          </a:p>
        </p:txBody>
      </p:sp>
      <p:sp>
        <p:nvSpPr>
          <p:cNvPr id="4" name="object 4"/>
          <p:cNvSpPr txBox="1">
            <a:spLocks noGrp="1"/>
          </p:cNvSpPr>
          <p:nvPr>
            <p:ph type="title"/>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lang="es-ES_tradnl" sz="3600" spc="-10" dirty="0"/>
              <a:t>Sesión 1</a:t>
            </a:r>
            <a:endParaRPr lang="es-ES_tradnl" sz="3600" dirty="0"/>
          </a:p>
        </p:txBody>
      </p:sp>
      <p:sp>
        <p:nvSpPr>
          <p:cNvPr id="5" name="object 5"/>
          <p:cNvSpPr txBox="1"/>
          <p:nvPr/>
        </p:nvSpPr>
        <p:spPr>
          <a:xfrm>
            <a:off x="282252" y="1036828"/>
            <a:ext cx="8417247" cy="259045"/>
          </a:xfrm>
          <a:prstGeom prst="rect">
            <a:avLst/>
          </a:prstGeom>
        </p:spPr>
        <p:txBody>
          <a:bodyPr vert="horz" wrap="square" lIns="0" tIns="12700" rIns="0" bIns="0" rtlCol="0">
            <a:spAutoFit/>
          </a:bodyPr>
          <a:lstStyle/>
          <a:p>
            <a:pPr marL="12700">
              <a:lnSpc>
                <a:spcPct val="100000"/>
              </a:lnSpc>
              <a:spcBef>
                <a:spcPts val="100"/>
              </a:spcBef>
            </a:pPr>
            <a:r>
              <a:rPr lang="es-ES_tradnl" sz="1600" spc="-5" dirty="0">
                <a:solidFill>
                  <a:srgbClr val="231F20"/>
                </a:solidFill>
                <a:latin typeface="Roboto"/>
                <a:cs typeface="Roboto"/>
              </a:rPr>
              <a:t>Sepárense en entre tres y seis grupos* en función de las tareas que realizan en su día a día.</a:t>
            </a:r>
            <a:r>
              <a:rPr lang="es-ES_tradnl" sz="1600" spc="30" dirty="0">
                <a:solidFill>
                  <a:srgbClr val="231F20"/>
                </a:solidFill>
                <a:latin typeface="Roboto"/>
                <a:cs typeface="Roboto"/>
              </a:rPr>
              <a:t> </a:t>
            </a:r>
            <a:endParaRPr lang="es-ES_tradnl" sz="1600" dirty="0">
              <a:latin typeface="Roboto"/>
              <a:cs typeface="Roboto"/>
            </a:endParaRPr>
          </a:p>
        </p:txBody>
      </p:sp>
      <p:sp>
        <p:nvSpPr>
          <p:cNvPr id="6" name="object 6"/>
          <p:cNvSpPr txBox="1"/>
          <p:nvPr/>
        </p:nvSpPr>
        <p:spPr>
          <a:xfrm>
            <a:off x="282050" y="1277620"/>
            <a:ext cx="10079990" cy="740139"/>
          </a:xfrm>
          <a:prstGeom prst="rect">
            <a:avLst/>
          </a:prstGeom>
        </p:spPr>
        <p:txBody>
          <a:bodyPr vert="horz" wrap="square" lIns="0" tIns="9525" rIns="0" bIns="0" rtlCol="0">
            <a:spAutoFit/>
          </a:bodyPr>
          <a:lstStyle/>
          <a:p>
            <a:pPr marL="12700" marR="5080">
              <a:lnSpc>
                <a:spcPct val="101299"/>
              </a:lnSpc>
              <a:spcBef>
                <a:spcPts val="75"/>
              </a:spcBef>
            </a:pPr>
            <a:r>
              <a:rPr lang="es-ES_tradnl" sz="1600" dirty="0">
                <a:solidFill>
                  <a:srgbClr val="231F20"/>
                </a:solidFill>
                <a:latin typeface="Roboto"/>
                <a:cs typeface="Roboto"/>
              </a:rPr>
              <a:t>Lean esta situación hipotética en grupo y estudien el marco operacional en el que opera su grupo.</a:t>
            </a:r>
            <a:r>
              <a:rPr lang="es-ES_tradnl" sz="1600" spc="-5" dirty="0">
                <a:solidFill>
                  <a:srgbClr val="231F20"/>
                </a:solidFill>
                <a:latin typeface="Roboto"/>
                <a:cs typeface="Roboto"/>
              </a:rPr>
              <a:t> Describan </a:t>
            </a:r>
            <a:br>
              <a:rPr lang="es-ES_tradnl" sz="1600" spc="-5" dirty="0">
                <a:solidFill>
                  <a:srgbClr val="231F20"/>
                </a:solidFill>
                <a:latin typeface="Roboto"/>
                <a:cs typeface="Roboto"/>
              </a:rPr>
            </a:br>
            <a:r>
              <a:rPr lang="es-ES_tradnl" sz="1600" spc="-5" dirty="0">
                <a:solidFill>
                  <a:srgbClr val="231F20"/>
                </a:solidFill>
                <a:latin typeface="Roboto"/>
                <a:cs typeface="Roboto"/>
              </a:rPr>
              <a:t>el marco legislativo u operativo actual para la gestión de los brotes localizados como los que se describen en esta parte.</a:t>
            </a:r>
            <a:endParaRPr lang="es-ES_tradnl" sz="1600" dirty="0">
              <a:latin typeface="Roboto"/>
              <a:cs typeface="Roboto"/>
            </a:endParaRPr>
          </a:p>
        </p:txBody>
      </p:sp>
      <p:sp>
        <p:nvSpPr>
          <p:cNvPr id="7" name="object 7"/>
          <p:cNvSpPr txBox="1"/>
          <p:nvPr/>
        </p:nvSpPr>
        <p:spPr>
          <a:xfrm>
            <a:off x="282253" y="2555351"/>
            <a:ext cx="4237355" cy="4160370"/>
          </a:xfrm>
          <a:prstGeom prst="rect">
            <a:avLst/>
          </a:prstGeom>
          <a:ln w="25387">
            <a:solidFill>
              <a:srgbClr val="000000"/>
            </a:solidFill>
          </a:ln>
        </p:spPr>
        <p:txBody>
          <a:bodyPr vert="horz" wrap="square" lIns="0" tIns="33020" rIns="0" bIns="0" rtlCol="0">
            <a:spAutoFit/>
          </a:bodyPr>
          <a:lstStyle/>
          <a:p>
            <a:pPr marL="97155">
              <a:lnSpc>
                <a:spcPct val="100000"/>
              </a:lnSpc>
              <a:spcBef>
                <a:spcPts val="260"/>
              </a:spcBef>
            </a:pPr>
            <a:r>
              <a:rPr lang="es-ES_tradnl" sz="1600" spc="-5" dirty="0">
                <a:solidFill>
                  <a:srgbClr val="231F20"/>
                </a:solidFill>
                <a:latin typeface="Roboto-Medium"/>
                <a:cs typeface="Roboto-Medium"/>
              </a:rPr>
              <a:t>En el grupo, escriban:</a:t>
            </a:r>
            <a:r>
              <a:rPr lang="es-ES_tradnl" sz="1600" spc="-20" dirty="0">
                <a:solidFill>
                  <a:srgbClr val="231F20"/>
                </a:solidFill>
                <a:latin typeface="Roboto-Medium"/>
                <a:cs typeface="Roboto-Medium"/>
              </a:rPr>
              <a:t> </a:t>
            </a:r>
            <a:endParaRPr lang="es-ES_tradnl" sz="1600" dirty="0">
              <a:latin typeface="Roboto-Medium"/>
              <a:cs typeface="Roboto-Medium"/>
            </a:endParaRPr>
          </a:p>
          <a:p>
            <a:pPr>
              <a:lnSpc>
                <a:spcPct val="100000"/>
              </a:lnSpc>
              <a:spcBef>
                <a:spcPts val="55"/>
              </a:spcBef>
            </a:pPr>
            <a:endParaRPr lang="es-ES_tradnl" sz="1450" dirty="0">
              <a:latin typeface="Roboto-Medium"/>
              <a:cs typeface="Roboto-Medium"/>
            </a:endParaRPr>
          </a:p>
          <a:p>
            <a:pPr marL="326390" indent="-229235">
              <a:lnSpc>
                <a:spcPct val="100000"/>
              </a:lnSpc>
              <a:buChar char="•"/>
              <a:tabLst>
                <a:tab pos="325755" algn="l"/>
                <a:tab pos="326390" algn="l"/>
              </a:tabLst>
            </a:pPr>
            <a:r>
              <a:rPr lang="es-ES_tradnl" sz="1600" spc="-5" dirty="0">
                <a:solidFill>
                  <a:srgbClr val="231F20"/>
                </a:solidFill>
                <a:latin typeface="Roboto"/>
                <a:cs typeface="Roboto"/>
              </a:rPr>
              <a:t>Los aspectos clave de su estrategia operativa;</a:t>
            </a:r>
            <a:r>
              <a:rPr lang="es-ES_tradnl" sz="1600" spc="300" dirty="0">
                <a:solidFill>
                  <a:srgbClr val="231F20"/>
                </a:solidFill>
                <a:latin typeface="Roboto"/>
                <a:cs typeface="Roboto"/>
              </a:rPr>
              <a:t> </a:t>
            </a:r>
          </a:p>
          <a:p>
            <a:pPr marL="326390" indent="-229235">
              <a:lnSpc>
                <a:spcPct val="100000"/>
              </a:lnSpc>
              <a:buChar char="•"/>
              <a:tabLst>
                <a:tab pos="325755" algn="l"/>
                <a:tab pos="326390" algn="l"/>
              </a:tabLst>
            </a:pPr>
            <a:r>
              <a:rPr lang="es-ES_tradnl" sz="1600" spc="-5" dirty="0">
                <a:solidFill>
                  <a:srgbClr val="231F20"/>
                </a:solidFill>
                <a:latin typeface="Roboto"/>
                <a:cs typeface="Roboto"/>
              </a:rPr>
              <a:t>Las leyes y normativas clave e ineludibles;</a:t>
            </a:r>
            <a:endParaRPr lang="es-ES_tradnl" sz="1600" dirty="0">
              <a:latin typeface="Roboto"/>
              <a:cs typeface="Roboto"/>
            </a:endParaRPr>
          </a:p>
          <a:p>
            <a:pPr marL="326390" indent="-229235">
              <a:lnSpc>
                <a:spcPts val="1830"/>
              </a:lnSpc>
              <a:buChar char="•"/>
              <a:tabLst>
                <a:tab pos="325755" algn="l"/>
                <a:tab pos="326390" algn="l"/>
              </a:tabLst>
            </a:pPr>
            <a:r>
              <a:rPr lang="es-ES_tradnl" sz="1600" spc="-10" dirty="0">
                <a:solidFill>
                  <a:srgbClr val="231F20"/>
                </a:solidFill>
                <a:latin typeface="Roboto"/>
                <a:cs typeface="Roboto"/>
              </a:rPr>
              <a:t>Los procedimientos operativos estándar.</a:t>
            </a:r>
            <a:endParaRPr lang="es-ES_tradnl" sz="1600" dirty="0">
              <a:latin typeface="Roboto"/>
              <a:cs typeface="Roboto"/>
            </a:endParaRPr>
          </a:p>
          <a:p>
            <a:pPr>
              <a:lnSpc>
                <a:spcPct val="100000"/>
              </a:lnSpc>
              <a:spcBef>
                <a:spcPts val="5"/>
              </a:spcBef>
            </a:pPr>
            <a:endParaRPr lang="es-ES_tradnl" sz="1500" dirty="0">
              <a:latin typeface="Roboto"/>
              <a:cs typeface="Roboto"/>
            </a:endParaRPr>
          </a:p>
          <a:p>
            <a:pPr marL="97155" marR="487680">
              <a:lnSpc>
                <a:spcPct val="99400"/>
              </a:lnSpc>
            </a:pPr>
            <a:r>
              <a:rPr lang="es-ES_tradnl" sz="1600" spc="-10" dirty="0">
                <a:solidFill>
                  <a:srgbClr val="231F20"/>
                </a:solidFill>
                <a:latin typeface="Roboto"/>
                <a:cs typeface="Roboto"/>
              </a:rPr>
              <a:t>Céntrense en la legislación actual con la que están trabajando y en cualquier otra que se esté preparando.</a:t>
            </a:r>
            <a:r>
              <a:rPr lang="es-ES_tradnl" sz="1600" spc="-5" dirty="0">
                <a:solidFill>
                  <a:srgbClr val="231F20"/>
                </a:solidFill>
                <a:latin typeface="Roboto"/>
                <a:cs typeface="Roboto"/>
              </a:rPr>
              <a:t> </a:t>
            </a:r>
            <a:endParaRPr lang="es-ES_tradnl" sz="1600" spc="-35" dirty="0">
              <a:solidFill>
                <a:srgbClr val="231F20"/>
              </a:solidFill>
              <a:latin typeface="Roboto"/>
              <a:cs typeface="Roboto"/>
            </a:endParaRPr>
          </a:p>
          <a:p>
            <a:pPr marL="97155" marR="487680">
              <a:lnSpc>
                <a:spcPct val="99400"/>
              </a:lnSpc>
            </a:pPr>
            <a:endParaRPr lang="es-ES_tradnl" sz="1600" spc="-35" dirty="0">
              <a:solidFill>
                <a:srgbClr val="231F20"/>
              </a:solidFill>
              <a:latin typeface="Roboto"/>
              <a:cs typeface="Roboto"/>
            </a:endParaRPr>
          </a:p>
          <a:p>
            <a:pPr marL="97155" marR="487680">
              <a:lnSpc>
                <a:spcPct val="99400"/>
              </a:lnSpc>
            </a:pPr>
            <a:r>
              <a:rPr lang="es-ES_tradnl" sz="1600" spc="-15" dirty="0">
                <a:solidFill>
                  <a:srgbClr val="231F20"/>
                </a:solidFill>
                <a:latin typeface="Roboto"/>
                <a:cs typeface="Roboto"/>
              </a:rPr>
              <a:t>Describan las estrategias clave y su vínculo con la legislación.</a:t>
            </a:r>
            <a:endParaRPr lang="es-ES_tradnl" sz="1600" dirty="0">
              <a:latin typeface="Roboto"/>
              <a:cs typeface="Roboto"/>
            </a:endParaRPr>
          </a:p>
          <a:p>
            <a:pPr marL="97155" marR="739140">
              <a:lnSpc>
                <a:spcPct val="103699"/>
              </a:lnSpc>
              <a:spcBef>
                <a:spcPts val="1800"/>
              </a:spcBef>
            </a:pPr>
            <a:r>
              <a:rPr lang="es-ES_tradnl" sz="1600" spc="-5" dirty="0">
                <a:solidFill>
                  <a:srgbClr val="231F20"/>
                </a:solidFill>
                <a:latin typeface="Roboto"/>
                <a:cs typeface="Roboto"/>
              </a:rPr>
              <a:t>Céntrense en gestionar el problema que se plantea en la situación que se ha presentado.</a:t>
            </a:r>
            <a:endParaRPr lang="es-ES_tradnl" sz="1600" dirty="0">
              <a:latin typeface="Roboto"/>
              <a:cs typeface="Roboto"/>
            </a:endParaRPr>
          </a:p>
        </p:txBody>
      </p:sp>
      <p:sp>
        <p:nvSpPr>
          <p:cNvPr id="8" name="object 8"/>
          <p:cNvSpPr txBox="1"/>
          <p:nvPr/>
        </p:nvSpPr>
        <p:spPr>
          <a:xfrm>
            <a:off x="5089998" y="2455335"/>
            <a:ext cx="5344160" cy="4110741"/>
          </a:xfrm>
          <a:prstGeom prst="rect">
            <a:avLst/>
          </a:prstGeom>
          <a:ln w="25387">
            <a:solidFill>
              <a:srgbClr val="000000"/>
            </a:solidFill>
          </a:ln>
        </p:spPr>
        <p:txBody>
          <a:bodyPr vert="horz" wrap="square" lIns="0" tIns="42545" rIns="0" bIns="0" rtlCol="0">
            <a:spAutoFit/>
          </a:bodyPr>
          <a:lstStyle/>
          <a:p>
            <a:pPr marL="90805" marR="528320">
              <a:lnSpc>
                <a:spcPts val="1900"/>
              </a:lnSpc>
              <a:spcBef>
                <a:spcPts val="335"/>
              </a:spcBef>
            </a:pPr>
            <a:r>
              <a:rPr lang="es-ES_tradnl" sz="1600" spc="-5" dirty="0">
                <a:solidFill>
                  <a:srgbClr val="231F20"/>
                </a:solidFill>
                <a:latin typeface="Roboto"/>
                <a:cs typeface="Roboto"/>
              </a:rPr>
              <a:t>Cada grupo presentará los resultados de su debate, entre ellos:</a:t>
            </a:r>
            <a:endParaRPr lang="es-ES_tradnl" sz="1500" dirty="0">
              <a:latin typeface="Roboto"/>
              <a:cs typeface="Roboto"/>
            </a:endParaRPr>
          </a:p>
          <a:p>
            <a:pPr marL="376555" marR="149860" indent="-285750">
              <a:lnSpc>
                <a:spcPts val="1900"/>
              </a:lnSpc>
              <a:buFont typeface="Arial"/>
              <a:buChar char="•"/>
              <a:tabLst>
                <a:tab pos="376555" algn="l"/>
                <a:tab pos="377190" algn="l"/>
              </a:tabLst>
            </a:pPr>
            <a:r>
              <a:rPr lang="es-ES_tradnl" sz="1600" spc="-10" dirty="0">
                <a:solidFill>
                  <a:srgbClr val="231F20"/>
                </a:solidFill>
                <a:latin typeface="Roboto"/>
                <a:cs typeface="Roboto"/>
              </a:rPr>
              <a:t>¿Todos los equipos trabajan con el mismo conjunto de leyes, orientaciones y procedimientos operativos estándar?</a:t>
            </a:r>
            <a:r>
              <a:rPr lang="es-ES_tradnl" sz="1600" dirty="0">
                <a:solidFill>
                  <a:srgbClr val="231F20"/>
                </a:solidFill>
                <a:latin typeface="Roboto"/>
                <a:cs typeface="Roboto"/>
              </a:rPr>
              <a:t> </a:t>
            </a:r>
            <a:endParaRPr lang="es-ES_tradnl" sz="1600" dirty="0">
              <a:latin typeface="Roboto"/>
              <a:cs typeface="Roboto"/>
            </a:endParaRPr>
          </a:p>
          <a:p>
            <a:pPr marL="376555" indent="-286385">
              <a:lnSpc>
                <a:spcPts val="1830"/>
              </a:lnSpc>
              <a:buFont typeface="Arial"/>
              <a:buChar char="•"/>
              <a:tabLst>
                <a:tab pos="376555" algn="l"/>
                <a:tab pos="377190" algn="l"/>
              </a:tabLst>
            </a:pPr>
            <a:r>
              <a:rPr lang="es-ES_tradnl" sz="1600" spc="-10" dirty="0">
                <a:solidFill>
                  <a:srgbClr val="231F20"/>
                </a:solidFill>
                <a:latin typeface="Roboto"/>
                <a:cs typeface="Roboto"/>
              </a:rPr>
              <a:t>Descripción y énfasis en las incoherencias del enfoque. ¿Los distintos grupos utilizan sus propias orientaciones al margen de los demás?</a:t>
            </a:r>
            <a:r>
              <a:rPr lang="es-ES_tradnl" sz="1600" spc="-15" dirty="0">
                <a:solidFill>
                  <a:srgbClr val="231F20"/>
                </a:solidFill>
                <a:latin typeface="Roboto"/>
                <a:cs typeface="Roboto"/>
              </a:rPr>
              <a:t> </a:t>
            </a:r>
            <a:r>
              <a:rPr lang="es-ES_tradnl" sz="1600" spc="-5" dirty="0">
                <a:solidFill>
                  <a:srgbClr val="231F20"/>
                </a:solidFill>
                <a:latin typeface="Roboto"/>
                <a:cs typeface="Roboto"/>
              </a:rPr>
              <a:t> </a:t>
            </a:r>
            <a:r>
              <a:rPr lang="es-ES_tradnl" sz="1600" spc="-20" dirty="0">
                <a:solidFill>
                  <a:srgbClr val="231F20"/>
                </a:solidFill>
                <a:latin typeface="Roboto"/>
                <a:cs typeface="Roboto"/>
              </a:rPr>
              <a:t> </a:t>
            </a:r>
            <a:endParaRPr lang="es-ES_tradnl" sz="1600" dirty="0">
              <a:latin typeface="Roboto"/>
              <a:cs typeface="Roboto"/>
            </a:endParaRPr>
          </a:p>
          <a:p>
            <a:pPr marL="376555" indent="-286385">
              <a:lnSpc>
                <a:spcPts val="1820"/>
              </a:lnSpc>
              <a:buFont typeface="Arial"/>
              <a:buChar char="•"/>
              <a:tabLst>
                <a:tab pos="376555" algn="l"/>
                <a:tab pos="377190" algn="l"/>
              </a:tabLst>
            </a:pPr>
            <a:r>
              <a:rPr lang="es-ES_tradnl" sz="1600" dirty="0">
                <a:solidFill>
                  <a:srgbClr val="231F20"/>
                </a:solidFill>
                <a:latin typeface="Roboto"/>
                <a:cs typeface="Roboto"/>
              </a:rPr>
              <a:t>¿Por qué hay </a:t>
            </a:r>
            <a:r>
              <a:rPr lang="es-ES_tradnl" sz="1600" spc="-10" dirty="0">
                <a:solidFill>
                  <a:srgbClr val="231F20"/>
                </a:solidFill>
                <a:latin typeface="Roboto"/>
                <a:cs typeface="Roboto"/>
              </a:rPr>
              <a:t>incoherencias</a:t>
            </a:r>
            <a:r>
              <a:rPr lang="es-ES_tradnl" sz="1600" dirty="0">
                <a:solidFill>
                  <a:srgbClr val="231F20"/>
                </a:solidFill>
                <a:latin typeface="Roboto"/>
                <a:cs typeface="Roboto"/>
              </a:rPr>
              <a:t> y qué las provoca? ¿Dónde y cuándo surgieron las divergencias y por qué?</a:t>
            </a:r>
            <a:r>
              <a:rPr lang="es-ES_tradnl" sz="1600" spc="-10" dirty="0">
                <a:solidFill>
                  <a:srgbClr val="231F20"/>
                </a:solidFill>
                <a:latin typeface="Roboto"/>
                <a:cs typeface="Roboto"/>
              </a:rPr>
              <a:t> </a:t>
            </a:r>
            <a:r>
              <a:rPr lang="es-ES_tradnl" sz="1600" spc="-20" dirty="0">
                <a:solidFill>
                  <a:srgbClr val="231F20"/>
                </a:solidFill>
                <a:latin typeface="Roboto"/>
                <a:cs typeface="Roboto"/>
              </a:rPr>
              <a:t> </a:t>
            </a:r>
            <a:endParaRPr lang="es-ES_tradnl" sz="1600" dirty="0">
              <a:latin typeface="Roboto"/>
              <a:cs typeface="Roboto"/>
            </a:endParaRPr>
          </a:p>
          <a:p>
            <a:pPr marL="376555" indent="-286385">
              <a:lnSpc>
                <a:spcPct val="100000"/>
              </a:lnSpc>
              <a:spcBef>
                <a:spcPts val="35"/>
              </a:spcBef>
              <a:buFont typeface="Arial"/>
              <a:buChar char="•"/>
              <a:tabLst>
                <a:tab pos="376555" algn="l"/>
                <a:tab pos="377190" algn="l"/>
              </a:tabLst>
            </a:pPr>
            <a:r>
              <a:rPr lang="es-ES_tradnl" sz="1600" spc="-5" dirty="0">
                <a:solidFill>
                  <a:srgbClr val="231F20"/>
                </a:solidFill>
                <a:latin typeface="Roboto"/>
                <a:cs typeface="Roboto"/>
              </a:rPr>
              <a:t>¿Cómo se está gestionando la financiación?</a:t>
            </a:r>
            <a:r>
              <a:rPr lang="es-ES_tradnl" sz="1600" spc="-25" dirty="0">
                <a:solidFill>
                  <a:srgbClr val="231F20"/>
                </a:solidFill>
                <a:latin typeface="Roboto"/>
                <a:cs typeface="Roboto"/>
              </a:rPr>
              <a:t> </a:t>
            </a:r>
            <a:endParaRPr lang="es-ES_tradnl" sz="1600" dirty="0">
              <a:latin typeface="Roboto"/>
              <a:cs typeface="Roboto"/>
            </a:endParaRPr>
          </a:p>
          <a:p>
            <a:pPr marL="90805">
              <a:lnSpc>
                <a:spcPts val="1910"/>
              </a:lnSpc>
              <a:spcBef>
                <a:spcPts val="1870"/>
              </a:spcBef>
            </a:pPr>
            <a:r>
              <a:rPr lang="es-ES_tradnl" sz="1600" spc="-10" dirty="0">
                <a:solidFill>
                  <a:srgbClr val="231F20"/>
                </a:solidFill>
                <a:latin typeface="Roboto"/>
                <a:cs typeface="Roboto"/>
              </a:rPr>
              <a:t>En la plenaria:</a:t>
            </a:r>
            <a:endParaRPr lang="es-ES_tradnl" sz="1600" dirty="0">
              <a:latin typeface="Roboto"/>
              <a:cs typeface="Roboto"/>
            </a:endParaRPr>
          </a:p>
          <a:p>
            <a:pPr marL="376555" indent="-286385">
              <a:lnSpc>
                <a:spcPts val="1895"/>
              </a:lnSpc>
              <a:buFont typeface="Arial"/>
              <a:buChar char="•"/>
              <a:tabLst>
                <a:tab pos="376555" algn="l"/>
                <a:tab pos="377190" algn="l"/>
              </a:tabLst>
            </a:pPr>
            <a:r>
              <a:rPr lang="es-ES_tradnl" sz="1600" spc="-10" dirty="0">
                <a:solidFill>
                  <a:srgbClr val="231F20"/>
                </a:solidFill>
                <a:latin typeface="Roboto"/>
                <a:cs typeface="Roboto"/>
              </a:rPr>
              <a:t>Buscar maneras de resolver las incoherencias.</a:t>
            </a:r>
            <a:endParaRPr lang="es-ES_tradnl" sz="1600" dirty="0">
              <a:latin typeface="Roboto"/>
              <a:cs typeface="Roboto"/>
            </a:endParaRPr>
          </a:p>
          <a:p>
            <a:pPr marL="376555" indent="-286385">
              <a:lnSpc>
                <a:spcPts val="1910"/>
              </a:lnSpc>
              <a:buFont typeface="Arial"/>
              <a:buChar char="•"/>
              <a:tabLst>
                <a:tab pos="376555" algn="l"/>
                <a:tab pos="377190" algn="l"/>
              </a:tabLst>
            </a:pPr>
            <a:r>
              <a:rPr lang="es-ES_tradnl" sz="1600" spc="-10" dirty="0">
                <a:solidFill>
                  <a:srgbClr val="231F20"/>
                </a:solidFill>
                <a:latin typeface="Roboto"/>
                <a:cs typeface="Roboto"/>
              </a:rPr>
              <a:t>Elaborar una estrategia para solucionar esas incoherencias, incluidas </a:t>
            </a:r>
            <a:r>
              <a:rPr lang="es-ES_tradnl" sz="1600" spc="-5" dirty="0">
                <a:solidFill>
                  <a:srgbClr val="231F20"/>
                </a:solidFill>
                <a:latin typeface="Roboto"/>
                <a:cs typeface="Roboto"/>
              </a:rPr>
              <a:t>las medidas financieras.</a:t>
            </a:r>
            <a:r>
              <a:rPr lang="es-ES_tradnl" sz="1600" spc="-10" dirty="0">
                <a:solidFill>
                  <a:srgbClr val="231F20"/>
                </a:solidFill>
                <a:latin typeface="Roboto"/>
                <a:cs typeface="Roboto"/>
              </a:rPr>
              <a:t> </a:t>
            </a:r>
            <a:endParaRPr lang="es-ES_tradnl" sz="1600" dirty="0">
              <a:latin typeface="Roboto"/>
              <a:cs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0811" y="6527800"/>
            <a:ext cx="1325489" cy="166712"/>
          </a:xfrm>
          <a:prstGeom prst="rect">
            <a:avLst/>
          </a:prstGeom>
        </p:spPr>
        <p:txBody>
          <a:bodyPr vert="horz" wrap="square" lIns="0" tIns="12700" rIns="0" bIns="0" rtlCol="0">
            <a:spAutoFit/>
          </a:bodyPr>
          <a:lstStyle/>
          <a:p>
            <a:pPr marL="12700">
              <a:lnSpc>
                <a:spcPct val="100000"/>
              </a:lnSpc>
              <a:spcBef>
                <a:spcPts val="100"/>
              </a:spcBef>
            </a:pPr>
            <a:r>
              <a:rPr lang="es-ES_tradnl" sz="1000" spc="-60" dirty="0">
                <a:solidFill>
                  <a:srgbClr val="1E7EB8"/>
                </a:solidFill>
                <a:latin typeface="Arial"/>
                <a:cs typeface="Arial"/>
              </a:rPr>
              <a:t>P</a:t>
            </a:r>
            <a:r>
              <a:rPr lang="es-ES_tradnl" sz="1000" spc="-130" dirty="0">
                <a:solidFill>
                  <a:srgbClr val="1E7EB8"/>
                </a:solidFill>
                <a:latin typeface="Arial"/>
                <a:cs typeface="Arial"/>
              </a:rPr>
              <a:t>R</a:t>
            </a:r>
            <a:r>
              <a:rPr lang="es-ES_tradnl" sz="1000" spc="-40" dirty="0">
                <a:solidFill>
                  <a:srgbClr val="1E7EB8"/>
                </a:solidFill>
                <a:latin typeface="Arial"/>
                <a:cs typeface="Arial"/>
              </a:rPr>
              <a:t>O</a:t>
            </a:r>
            <a:r>
              <a:rPr lang="es-ES_tradnl" sz="1000" spc="-45" dirty="0">
                <a:solidFill>
                  <a:srgbClr val="1E7EB8"/>
                </a:solidFill>
                <a:latin typeface="Arial"/>
                <a:cs typeface="Arial"/>
              </a:rPr>
              <a:t>G</a:t>
            </a:r>
            <a:r>
              <a:rPr lang="es-ES_tradnl" sz="1000" spc="-70" dirty="0">
                <a:solidFill>
                  <a:srgbClr val="1E7EB8"/>
                </a:solidFill>
                <a:latin typeface="Arial"/>
                <a:cs typeface="Arial"/>
              </a:rPr>
              <a:t>RAMA de</a:t>
            </a:r>
            <a:endParaRPr lang="es-ES_tradnl" sz="1000" dirty="0">
              <a:latin typeface="Arial"/>
              <a:cs typeface="Arial"/>
            </a:endParaRPr>
          </a:p>
        </p:txBody>
      </p:sp>
      <p:sp>
        <p:nvSpPr>
          <p:cNvPr id="3" name="object 3"/>
          <p:cNvSpPr txBox="1"/>
          <p:nvPr/>
        </p:nvSpPr>
        <p:spPr>
          <a:xfrm>
            <a:off x="3922640" y="6574028"/>
            <a:ext cx="3242945" cy="764312"/>
          </a:xfrm>
          <a:prstGeom prst="rect">
            <a:avLst/>
          </a:prstGeom>
        </p:spPr>
        <p:txBody>
          <a:bodyPr vert="horz" wrap="square" lIns="0" tIns="12700" rIns="0" bIns="0" rtlCol="0">
            <a:spAutoFit/>
          </a:bodyPr>
          <a:lstStyle/>
          <a:p>
            <a:pPr marL="12700">
              <a:lnSpc>
                <a:spcPct val="100000"/>
              </a:lnSpc>
              <a:spcBef>
                <a:spcPts val="100"/>
              </a:spcBef>
            </a:pPr>
            <a:r>
              <a:rPr lang="es-ES_tradnl" sz="2400" spc="-15" dirty="0">
                <a:solidFill>
                  <a:srgbClr val="D2232A"/>
                </a:solidFill>
                <a:latin typeface="Roboto-Medium"/>
                <a:cs typeface="Roboto-Medium"/>
              </a:rPr>
              <a:t>EJERCICIO</a:t>
            </a:r>
            <a:r>
              <a:rPr lang="es-ES_tradnl" sz="2400" spc="-155" dirty="0">
                <a:solidFill>
                  <a:srgbClr val="D2232A"/>
                </a:solidFill>
                <a:latin typeface="Roboto-Medium"/>
                <a:cs typeface="Roboto-Medium"/>
              </a:rPr>
              <a:t> </a:t>
            </a:r>
            <a:r>
              <a:rPr lang="es-ES_tradnl" sz="2400" spc="-5" dirty="0">
                <a:solidFill>
                  <a:srgbClr val="D2232A"/>
                </a:solidFill>
                <a:latin typeface="Roboto-Medium"/>
                <a:cs typeface="Roboto-Medium"/>
              </a:rPr>
              <a:t> </a:t>
            </a:r>
          </a:p>
          <a:p>
            <a:pPr marL="12700">
              <a:lnSpc>
                <a:spcPct val="100000"/>
              </a:lnSpc>
              <a:spcBef>
                <a:spcPts val="100"/>
              </a:spcBef>
            </a:pPr>
            <a:r>
              <a:rPr lang="es-ES_tradnl" sz="2400" spc="-5" dirty="0">
                <a:solidFill>
                  <a:srgbClr val="D2232A"/>
                </a:solidFill>
                <a:latin typeface="Roboto-Medium"/>
                <a:cs typeface="Roboto-Medium"/>
              </a:rPr>
              <a:t>DE SIMULACIÓN</a:t>
            </a:r>
            <a:endParaRPr lang="es-ES_tradnl" sz="2400" dirty="0">
              <a:latin typeface="Roboto-Medium"/>
              <a:cs typeface="Roboto-Medium"/>
            </a:endParaRP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lang="es-ES_tradnl" dirty="0"/>
          </a:p>
        </p:txBody>
      </p:sp>
      <p:sp>
        <p:nvSpPr>
          <p:cNvPr id="5" name="object 5"/>
          <p:cNvSpPr txBox="1"/>
          <p:nvPr/>
        </p:nvSpPr>
        <p:spPr>
          <a:xfrm>
            <a:off x="6092190" y="3568700"/>
            <a:ext cx="4142740" cy="751488"/>
          </a:xfrm>
          <a:prstGeom prst="rect">
            <a:avLst/>
          </a:prstGeom>
        </p:spPr>
        <p:txBody>
          <a:bodyPr vert="horz" wrap="square" lIns="0" tIns="12700" rIns="0" bIns="0" rtlCol="0">
            <a:spAutoFit/>
          </a:bodyPr>
          <a:lstStyle/>
          <a:p>
            <a:pPr marL="12700">
              <a:lnSpc>
                <a:spcPct val="100000"/>
              </a:lnSpc>
              <a:spcBef>
                <a:spcPts val="100"/>
              </a:spcBef>
            </a:pPr>
            <a:r>
              <a:rPr lang="es-ES_tradnl" sz="4800" spc="-85" dirty="0">
                <a:latin typeface="Roboto-Medium"/>
                <a:cs typeface="Roboto-Medium"/>
              </a:rPr>
              <a:t>Segunda parte</a:t>
            </a:r>
            <a:endParaRPr lang="es-ES_tradnl" sz="4800" dirty="0">
              <a:latin typeface="Roboto-Medium"/>
              <a:cs typeface="Roboto-Medium"/>
            </a:endParaRP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lang="es-ES_tradnl" sz="2000" b="1" spc="-229" dirty="0">
                <a:solidFill>
                  <a:srgbClr val="1E7EB8"/>
                </a:solidFill>
                <a:latin typeface="Arial"/>
                <a:cs typeface="Arial"/>
              </a:rPr>
              <a:t>EMERGENCIAS</a:t>
            </a:r>
            <a:endParaRPr lang="es-ES_tradnl" sz="2000" dirty="0">
              <a:latin typeface="Arial"/>
              <a:cs typeface="Arial"/>
            </a:endParaRPr>
          </a:p>
        </p:txBody>
      </p:sp>
      <p:sp>
        <p:nvSpPr>
          <p:cNvPr id="7" name="object 7"/>
          <p:cNvSpPr txBox="1"/>
          <p:nvPr/>
        </p:nvSpPr>
        <p:spPr>
          <a:xfrm>
            <a:off x="9394812" y="6876288"/>
            <a:ext cx="631825" cy="182101"/>
          </a:xfrm>
          <a:prstGeom prst="rect">
            <a:avLst/>
          </a:prstGeom>
        </p:spPr>
        <p:txBody>
          <a:bodyPr vert="horz" wrap="square" lIns="0" tIns="12700" rIns="0" bIns="0" rtlCol="0">
            <a:spAutoFit/>
          </a:bodyPr>
          <a:lstStyle/>
          <a:p>
            <a:pPr marL="12700">
              <a:lnSpc>
                <a:spcPct val="100000"/>
              </a:lnSpc>
              <a:spcBef>
                <a:spcPts val="100"/>
              </a:spcBef>
            </a:pPr>
            <a:r>
              <a:rPr lang="es-ES_tradnl" sz="1100" spc="-100" dirty="0">
                <a:solidFill>
                  <a:srgbClr val="1E7EB8"/>
                </a:solidFill>
                <a:latin typeface="Arial"/>
                <a:cs typeface="Arial"/>
              </a:rPr>
              <a:t>sanitarias</a:t>
            </a:r>
            <a:endParaRPr lang="es-ES_tradnl" sz="1100" dirty="0">
              <a:latin typeface="Arial"/>
              <a:cs typeface="Arial"/>
            </a:endParaRPr>
          </a:p>
        </p:txBody>
      </p:sp>
      <p:sp>
        <p:nvSpPr>
          <p:cNvPr id="8" name="object 8"/>
          <p:cNvSpPr txBox="1"/>
          <p:nvPr/>
        </p:nvSpPr>
        <p:spPr>
          <a:xfrm>
            <a:off x="6092190" y="5106923"/>
            <a:ext cx="4580255" cy="1211580"/>
          </a:xfrm>
          <a:prstGeom prst="rect">
            <a:avLst/>
          </a:prstGeom>
        </p:spPr>
        <p:txBody>
          <a:bodyPr vert="horz" wrap="square" lIns="0" tIns="13970" rIns="0" bIns="0" rtlCol="0">
            <a:spAutoFit/>
          </a:bodyPr>
          <a:lstStyle/>
          <a:p>
            <a:pPr marL="12700" marR="5080">
              <a:lnSpc>
                <a:spcPct val="99600"/>
              </a:lnSpc>
              <a:spcBef>
                <a:spcPts val="110"/>
              </a:spcBef>
            </a:pPr>
            <a:r>
              <a:rPr lang="es-ES_tradnl" sz="2600" spc="-5" dirty="0">
                <a:latin typeface="Roboto-Medium"/>
                <a:cs typeface="Roboto-Medium"/>
              </a:rPr>
              <a:t>Gestión de brotes localizados mediante la evaluación de </a:t>
            </a:r>
            <a:br>
              <a:rPr lang="es-ES_tradnl" sz="2600" spc="-5" dirty="0">
                <a:latin typeface="Roboto-Medium"/>
                <a:cs typeface="Roboto-Medium"/>
              </a:rPr>
            </a:br>
            <a:r>
              <a:rPr lang="es-ES_tradnl" sz="2600" spc="-5" dirty="0">
                <a:latin typeface="Roboto-Medium"/>
                <a:cs typeface="Roboto-Medium"/>
              </a:rPr>
              <a:t>la situación</a:t>
            </a:r>
            <a:endParaRPr lang="es-ES_tradnl" sz="2600" dirty="0">
              <a:latin typeface="Roboto-Medium"/>
              <a:cs typeface="Roboto-Medium"/>
            </a:endParaRPr>
          </a:p>
        </p:txBody>
      </p:sp>
      <p:sp>
        <p:nvSpPr>
          <p:cNvPr id="9" name="object 9"/>
          <p:cNvSpPr/>
          <p:nvPr/>
        </p:nvSpPr>
        <p:spPr>
          <a:xfrm>
            <a:off x="651264" y="1803400"/>
            <a:ext cx="4847836" cy="29718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pic>
        <p:nvPicPr>
          <p:cNvPr id="10" name="Picture 9">
            <a:extLst>
              <a:ext uri="{FF2B5EF4-FFF2-40B4-BE49-F238E27FC236}">
                <a16:creationId xmlns:a16="http://schemas.microsoft.com/office/drawing/2014/main" id="{4C27D92F-B870-E743-A140-81334ECE38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6493002"/>
            <a:ext cx="2679700" cy="6731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6136712" cy="513080"/>
          </a:xfrm>
          <a:prstGeom prst="rect">
            <a:avLst/>
          </a:prstGeom>
        </p:spPr>
        <p:txBody>
          <a:bodyPr vert="horz" wrap="square" lIns="0" tIns="12700" rIns="0" bIns="0" rtlCol="0">
            <a:spAutoFit/>
          </a:bodyPr>
          <a:lstStyle/>
          <a:p>
            <a:pPr marL="12700">
              <a:lnSpc>
                <a:spcPct val="100000"/>
              </a:lnSpc>
              <a:spcBef>
                <a:spcPts val="100"/>
              </a:spcBef>
            </a:pPr>
            <a:r>
              <a:rPr lang="es-ES_tradnl" sz="3200" spc="-25" dirty="0"/>
              <a:t>Antecedentes sobre las MSPS</a:t>
            </a:r>
            <a:endParaRPr lang="es-ES_tradnl" sz="3200" dirty="0"/>
          </a:p>
        </p:txBody>
      </p:sp>
      <p:grpSp>
        <p:nvGrpSpPr>
          <p:cNvPr id="5" name="object 5"/>
          <p:cNvGrpSpPr/>
          <p:nvPr/>
        </p:nvGrpSpPr>
        <p:grpSpPr>
          <a:xfrm>
            <a:off x="6617816" y="91824"/>
            <a:ext cx="3949065" cy="556260"/>
            <a:chOff x="6508158" y="91071"/>
            <a:chExt cx="3949065" cy="556260"/>
          </a:xfrm>
        </p:grpSpPr>
        <p:sp>
          <p:nvSpPr>
            <p:cNvPr id="6" name="object 6"/>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lang="es-ES_tradnl" dirty="0"/>
            </a:p>
          </p:txBody>
        </p:sp>
        <p:sp>
          <p:nvSpPr>
            <p:cNvPr id="7" name="object 7"/>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lang="es-ES_tradnl" dirty="0"/>
            </a:p>
          </p:txBody>
        </p:sp>
        <p:sp>
          <p:nvSpPr>
            <p:cNvPr id="8" name="object 8"/>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lang="es-ES_tradnl" dirty="0"/>
            </a:p>
          </p:txBody>
        </p:sp>
        <p:sp>
          <p:nvSpPr>
            <p:cNvPr id="9" name="object 9"/>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lang="es-ES_tradnl" dirty="0"/>
            </a:p>
          </p:txBody>
        </p:sp>
      </p:grpSp>
      <p:sp>
        <p:nvSpPr>
          <p:cNvPr id="10" name="object 10"/>
          <p:cNvSpPr txBox="1"/>
          <p:nvPr/>
        </p:nvSpPr>
        <p:spPr>
          <a:xfrm>
            <a:off x="7981936" y="225043"/>
            <a:ext cx="2498819" cy="289823"/>
          </a:xfrm>
          <a:prstGeom prst="rect">
            <a:avLst/>
          </a:prstGeom>
        </p:spPr>
        <p:txBody>
          <a:bodyPr vert="horz" wrap="square" lIns="0" tIns="12700" rIns="0" bIns="0" rtlCol="0">
            <a:spAutoFit/>
          </a:bodyPr>
          <a:lstStyle/>
          <a:p>
            <a:pPr marL="12700">
              <a:lnSpc>
                <a:spcPct val="100000"/>
              </a:lnSpc>
              <a:spcBef>
                <a:spcPts val="100"/>
              </a:spcBef>
            </a:pPr>
            <a:r>
              <a:rPr lang="es-ES_tradnl" sz="1800" spc="-65" dirty="0">
                <a:solidFill>
                  <a:srgbClr val="FFFFFF"/>
                </a:solidFill>
                <a:latin typeface="Arial Black"/>
                <a:cs typeface="Arial Black"/>
              </a:rPr>
              <a:t>SITUACIÓN FICTICIA</a:t>
            </a:r>
            <a:endParaRPr lang="es-ES_tradnl" sz="1800" dirty="0">
              <a:latin typeface="Arial Black"/>
              <a:cs typeface="Arial Black"/>
            </a:endParaRPr>
          </a:p>
        </p:txBody>
      </p:sp>
      <p:sp>
        <p:nvSpPr>
          <p:cNvPr id="12" name="object 12"/>
          <p:cNvSpPr/>
          <p:nvPr/>
        </p:nvSpPr>
        <p:spPr>
          <a:xfrm>
            <a:off x="8703992" y="3556000"/>
            <a:ext cx="1834147" cy="2839527"/>
          </a:xfrm>
          <a:prstGeom prst="rect">
            <a:avLst/>
          </a:prstGeom>
          <a:blipFill>
            <a:blip r:embed="rId5" cstate="print"/>
            <a:stretch>
              <a:fillRect/>
            </a:stretch>
          </a:blipFill>
        </p:spPr>
        <p:txBody>
          <a:bodyPr wrap="square" lIns="0" tIns="0" rIns="0" bIns="0" rtlCol="0"/>
          <a:lstStyle/>
          <a:p>
            <a:endParaRPr lang="es-ES_tradnl" dirty="0"/>
          </a:p>
        </p:txBody>
      </p:sp>
      <p:sp>
        <p:nvSpPr>
          <p:cNvPr id="13" name="object 13"/>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es-ES_tradnl" spc="-30" dirty="0"/>
              <a:t>pág. 15</a:t>
            </a:r>
            <a:endParaRPr lang="es-ES_tradnl" dirty="0"/>
          </a:p>
        </p:txBody>
      </p:sp>
      <p:sp>
        <p:nvSpPr>
          <p:cNvPr id="14" name="object 14"/>
          <p:cNvSpPr txBox="1">
            <a:spLocks noGrp="1"/>
          </p:cNvSpPr>
          <p:nvPr>
            <p:ph type="ftr" sz="quarter" idx="5"/>
          </p:nvPr>
        </p:nvSpPr>
        <p:spPr>
          <a:xfrm>
            <a:off x="65580" y="7325423"/>
            <a:ext cx="2080720" cy="166712"/>
          </a:xfrm>
          <a:prstGeom prst="rect">
            <a:avLst/>
          </a:prstGeom>
        </p:spPr>
        <p:txBody>
          <a:bodyPr vert="horz" wrap="square" lIns="0" tIns="0" rIns="0" bIns="0" rtlCol="0">
            <a:spAutoFit/>
          </a:bodyPr>
          <a:lstStyle/>
          <a:p>
            <a:pPr marL="12700">
              <a:lnSpc>
                <a:spcPts val="1315"/>
              </a:lnSpc>
            </a:pPr>
            <a:r>
              <a:rPr lang="es-ES_tradnl" spc="-45" dirty="0"/>
              <a:t>EJERCICIO DE SIMULACIÓN</a:t>
            </a:r>
          </a:p>
        </p:txBody>
      </p:sp>
      <p:sp>
        <p:nvSpPr>
          <p:cNvPr id="15" name="object 3">
            <a:extLst>
              <a:ext uri="{FF2B5EF4-FFF2-40B4-BE49-F238E27FC236}">
                <a16:creationId xmlns:a16="http://schemas.microsoft.com/office/drawing/2014/main" id="{ECDF9C8F-190F-4303-A02D-7450B524AF90}"/>
              </a:ext>
            </a:extLst>
          </p:cNvPr>
          <p:cNvSpPr/>
          <p:nvPr/>
        </p:nvSpPr>
        <p:spPr>
          <a:xfrm>
            <a:off x="119835" y="884204"/>
            <a:ext cx="8437106" cy="6329396"/>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marL="12700">
              <a:lnSpc>
                <a:spcPct val="100000"/>
              </a:lnSpc>
              <a:tabLst>
                <a:tab pos="240665" algn="l"/>
                <a:tab pos="241300" algn="l"/>
              </a:tabLst>
            </a:pPr>
            <a:r>
              <a:rPr lang="es-ES_tradnl" sz="1600" dirty="0">
                <a:solidFill>
                  <a:srgbClr val="231F20"/>
                </a:solidFill>
                <a:latin typeface="Roboto"/>
                <a:cs typeface="Roboto"/>
              </a:rPr>
              <a:t>Entre las medidas de salud pública se incluyen:</a:t>
            </a:r>
            <a:r>
              <a:rPr lang="es-ES_tradnl" sz="1600" spc="-10" dirty="0">
                <a:solidFill>
                  <a:srgbClr val="231F20"/>
                </a:solidFill>
                <a:latin typeface="Roboto"/>
                <a:cs typeface="Roboto"/>
              </a:rPr>
              <a:t> </a:t>
            </a:r>
            <a:endParaRPr lang="es-ES_tradnl" sz="1600" dirty="0">
              <a:latin typeface="Roboto"/>
              <a:cs typeface="Roboto"/>
            </a:endParaRPr>
          </a:p>
          <a:p>
            <a:pPr marL="480695" lvl="1" indent="-228600">
              <a:lnSpc>
                <a:spcPct val="100000"/>
              </a:lnSpc>
              <a:buChar char="•"/>
              <a:tabLst>
                <a:tab pos="480059" algn="l"/>
                <a:tab pos="480695" algn="l"/>
              </a:tabLst>
            </a:pPr>
            <a:r>
              <a:rPr lang="es-ES_tradnl" sz="1600" dirty="0">
                <a:solidFill>
                  <a:srgbClr val="231F20"/>
                </a:solidFill>
                <a:latin typeface="Roboto"/>
                <a:cs typeface="Roboto"/>
              </a:rPr>
              <a:t>Las medidas de protección personal (higiene de las manos, precauciones al toser y estornudar, mascarillas, etc.);</a:t>
            </a:r>
            <a:endParaRPr lang="es-ES_tradnl" sz="1600" dirty="0">
              <a:latin typeface="Roboto"/>
              <a:cs typeface="Roboto"/>
            </a:endParaRPr>
          </a:p>
          <a:p>
            <a:pPr marL="480695" lvl="1" indent="-228600">
              <a:lnSpc>
                <a:spcPct val="100000"/>
              </a:lnSpc>
              <a:buChar char="•"/>
              <a:tabLst>
                <a:tab pos="480059" algn="l"/>
                <a:tab pos="480695" algn="l"/>
              </a:tabLst>
            </a:pPr>
            <a:r>
              <a:rPr lang="es-ES_tradnl" sz="1600" spc="-10" dirty="0">
                <a:solidFill>
                  <a:srgbClr val="231F20"/>
                </a:solidFill>
                <a:latin typeface="Roboto"/>
                <a:cs typeface="Roboto"/>
              </a:rPr>
              <a:t>Medidas ambientales;</a:t>
            </a:r>
            <a:endParaRPr lang="es-ES_tradnl" sz="1600" dirty="0">
              <a:latin typeface="Roboto"/>
              <a:cs typeface="Roboto"/>
            </a:endParaRPr>
          </a:p>
          <a:p>
            <a:pPr marL="480695" lvl="1" indent="-228600">
              <a:lnSpc>
                <a:spcPct val="100000"/>
              </a:lnSpc>
              <a:buChar char="•"/>
              <a:tabLst>
                <a:tab pos="480059" algn="l"/>
                <a:tab pos="480695" algn="l"/>
              </a:tabLst>
            </a:pPr>
            <a:r>
              <a:rPr lang="es-ES_tradnl" sz="1600" dirty="0">
                <a:solidFill>
                  <a:srgbClr val="231F20"/>
                </a:solidFill>
                <a:latin typeface="Roboto"/>
                <a:cs typeface="Roboto"/>
              </a:rPr>
              <a:t>Medidas de distanciamiento físico;</a:t>
            </a:r>
            <a:endParaRPr lang="es-ES_tradnl" sz="1600" dirty="0">
              <a:latin typeface="Roboto"/>
              <a:cs typeface="Roboto"/>
            </a:endParaRPr>
          </a:p>
          <a:p>
            <a:pPr marL="480695" lvl="1" indent="-228600">
              <a:lnSpc>
                <a:spcPct val="100000"/>
              </a:lnSpc>
              <a:buChar char="•"/>
              <a:tabLst>
                <a:tab pos="480059" algn="l"/>
                <a:tab pos="480695" algn="l"/>
              </a:tabLst>
            </a:pPr>
            <a:r>
              <a:rPr lang="es-ES_tradnl" sz="1600" spc="-10" dirty="0">
                <a:solidFill>
                  <a:srgbClr val="231F20"/>
                </a:solidFill>
                <a:latin typeface="Roboto"/>
                <a:cs typeface="Roboto"/>
              </a:rPr>
              <a:t>Medidas relacionadas con los viajes.</a:t>
            </a:r>
            <a:endParaRPr lang="es-ES_tradnl" sz="1600" dirty="0">
              <a:latin typeface="Roboto"/>
              <a:cs typeface="Roboto"/>
            </a:endParaRPr>
          </a:p>
          <a:p>
            <a:pPr lvl="1">
              <a:lnSpc>
                <a:spcPct val="100000"/>
              </a:lnSpc>
              <a:spcBef>
                <a:spcPts val="55"/>
              </a:spcBef>
              <a:buClr>
                <a:srgbClr val="231F20"/>
              </a:buClr>
              <a:buFont typeface="Roboto"/>
              <a:buChar char="•"/>
            </a:pPr>
            <a:endParaRPr lang="es-ES_tradnl" sz="1200" dirty="0">
              <a:latin typeface="Roboto"/>
              <a:cs typeface="Roboto"/>
            </a:endParaRPr>
          </a:p>
          <a:p>
            <a:pPr marL="241300" marR="7620" indent="-228600">
              <a:lnSpc>
                <a:spcPct val="100000"/>
              </a:lnSpc>
              <a:buChar char="•"/>
              <a:tabLst>
                <a:tab pos="241300" algn="l"/>
              </a:tabLst>
            </a:pPr>
            <a:r>
              <a:rPr lang="es-ES_tradnl" sz="1600" dirty="0">
                <a:solidFill>
                  <a:srgbClr val="231F20"/>
                </a:solidFill>
                <a:latin typeface="Roboto"/>
                <a:cs typeface="Roboto"/>
              </a:rPr>
              <a:t>Las medidas de distanciamiento físico pueden aplicarse a los individuos (por ejemplo, para aislar los casos y poner en cuarentena a los contactos) o a las comunidades, a segmentos específicos de la población o a la población en su totalidad.</a:t>
            </a:r>
          </a:p>
          <a:p>
            <a:pPr>
              <a:lnSpc>
                <a:spcPct val="100000"/>
              </a:lnSpc>
              <a:spcBef>
                <a:spcPts val="55"/>
              </a:spcBef>
              <a:buClr>
                <a:srgbClr val="231F20"/>
              </a:buClr>
              <a:buFont typeface="Roboto"/>
              <a:buChar char="•"/>
            </a:pPr>
            <a:endParaRPr lang="es-ES_tradnl" sz="1600" spc="-5" dirty="0">
              <a:solidFill>
                <a:srgbClr val="231F20"/>
              </a:solidFill>
              <a:latin typeface="Roboto"/>
            </a:endParaRPr>
          </a:p>
          <a:p>
            <a:pPr marL="241300" marR="5080" indent="-228600">
              <a:lnSpc>
                <a:spcPct val="100000"/>
              </a:lnSpc>
              <a:buChar char="•"/>
              <a:tabLst>
                <a:tab pos="241300" algn="l"/>
              </a:tabLst>
            </a:pPr>
            <a:r>
              <a:rPr lang="es-ES_tradnl" sz="1600" spc="-5" dirty="0">
                <a:solidFill>
                  <a:srgbClr val="231F20"/>
                </a:solidFill>
                <a:latin typeface="Roboto"/>
              </a:rPr>
              <a:t>En muchos países se han aplicado otras medidas de gran envergadura, como restricciones al movimiento, el cierre de escuelas y empresas, la cuarentena perimetral y restricciones a los viajes internacionales. Estas se denominan a veces «medidas de confinamiento» o </a:t>
            </a:r>
            <a:br>
              <a:rPr lang="es-ES_tradnl" sz="1600" spc="-5" dirty="0">
                <a:solidFill>
                  <a:srgbClr val="231F20"/>
                </a:solidFill>
                <a:latin typeface="Roboto"/>
              </a:rPr>
            </a:br>
            <a:r>
              <a:rPr lang="es-ES_tradnl" sz="1600" spc="-5" dirty="0">
                <a:solidFill>
                  <a:srgbClr val="231F20"/>
                </a:solidFill>
                <a:latin typeface="Roboto"/>
              </a:rPr>
              <a:t>«de cierre».</a:t>
            </a:r>
          </a:p>
          <a:p>
            <a:pPr>
              <a:lnSpc>
                <a:spcPct val="100000"/>
              </a:lnSpc>
              <a:spcBef>
                <a:spcPts val="55"/>
              </a:spcBef>
              <a:buClr>
                <a:srgbClr val="231F20"/>
              </a:buClr>
              <a:buFont typeface="Roboto"/>
              <a:buChar char="•"/>
            </a:pPr>
            <a:endParaRPr lang="es-ES_tradnl" sz="1600" spc="-5" dirty="0">
              <a:solidFill>
                <a:srgbClr val="231F20"/>
              </a:solidFill>
              <a:latin typeface="Roboto"/>
            </a:endParaRPr>
          </a:p>
          <a:p>
            <a:pPr marL="241300" marR="6985" indent="-228600">
              <a:lnSpc>
                <a:spcPct val="100000"/>
              </a:lnSpc>
              <a:buChar char="•"/>
              <a:tabLst>
                <a:tab pos="241300" algn="l"/>
              </a:tabLst>
            </a:pPr>
            <a:r>
              <a:rPr lang="es-ES_tradnl" sz="1600" spc="-5" dirty="0">
                <a:solidFill>
                  <a:srgbClr val="231F20"/>
                </a:solidFill>
                <a:latin typeface="Roboto"/>
              </a:rPr>
              <a:t>Las medidas de protección social deben ajustarse constantemente a la intensidad de la transmisión y a la capacidad del sistema de salud de cada país y región.</a:t>
            </a:r>
          </a:p>
          <a:p>
            <a:pPr marL="241300" marR="6985" indent="-228600">
              <a:lnSpc>
                <a:spcPct val="100000"/>
              </a:lnSpc>
              <a:buChar char="•"/>
              <a:tabLst>
                <a:tab pos="241300" algn="l"/>
              </a:tabLst>
            </a:pPr>
            <a:endParaRPr lang="es-ES_tradnl" sz="1600" spc="-5" dirty="0">
              <a:solidFill>
                <a:srgbClr val="231F20"/>
              </a:solidFill>
              <a:latin typeface="Roboto"/>
            </a:endParaRPr>
          </a:p>
          <a:p>
            <a:pPr marL="241300" marR="6985" indent="-228600">
              <a:lnSpc>
                <a:spcPct val="100000"/>
              </a:lnSpc>
              <a:buChar char="•"/>
              <a:tabLst>
                <a:tab pos="241300" algn="l"/>
              </a:tabLst>
            </a:pPr>
            <a:r>
              <a:rPr lang="es-ES_tradnl" sz="1600" spc="-5" dirty="0">
                <a:solidFill>
                  <a:srgbClr val="231F20"/>
                </a:solidFill>
                <a:latin typeface="Roboto"/>
              </a:rPr>
              <a:t>La decisión de introducir, adaptar o levantar las MSPS debe basarse principalmente en una evaluación de la situación en términos de la intensidad de la transmisión y la capacidad de respuesta del sistema de salud, pero también deben tenerse en consideración los efectos que estas medidas pueden tener en el bienestar general de la sociedad y de las personas.</a:t>
            </a:r>
          </a:p>
          <a:p>
            <a:pPr marL="241300" marR="6985" indent="-228600">
              <a:lnSpc>
                <a:spcPct val="100000"/>
              </a:lnSpc>
              <a:buChar char="•"/>
              <a:tabLst>
                <a:tab pos="241300" algn="l"/>
              </a:tabLst>
            </a:pPr>
            <a:endParaRPr lang="es-ES_tradnl" sz="1600" dirty="0">
              <a:solidFill>
                <a:srgbClr val="231F20"/>
              </a:solidFill>
              <a:latin typeface="Roboto"/>
              <a:cs typeface="Roboto"/>
            </a:endParaRPr>
          </a:p>
          <a:p>
            <a:pPr marL="241300" marR="6985" indent="-228600">
              <a:lnSpc>
                <a:spcPct val="100000"/>
              </a:lnSpc>
              <a:buChar char="•"/>
              <a:tabLst>
                <a:tab pos="241300" algn="l"/>
              </a:tabLst>
            </a:pPr>
            <a:r>
              <a:rPr lang="es-ES_tradnl" sz="1600" dirty="0">
                <a:solidFill>
                  <a:srgbClr val="231F20"/>
                </a:solidFill>
                <a:latin typeface="Roboto"/>
                <a:cs typeface="Roboto"/>
              </a:rPr>
              <a:t>Es preciso consultar e involucrar a las comunidades antes de realizar los cambios o ajustes en las medidas.</a:t>
            </a:r>
          </a:p>
        </p:txBody>
      </p:sp>
      <p:sp>
        <p:nvSpPr>
          <p:cNvPr id="16" name="Rectangle 15">
            <a:extLst>
              <a:ext uri="{FF2B5EF4-FFF2-40B4-BE49-F238E27FC236}">
                <a16:creationId xmlns:a16="http://schemas.microsoft.com/office/drawing/2014/main" id="{75EB88AD-2BDA-4EF2-959E-6373A8BBE348}"/>
              </a:ext>
            </a:extLst>
          </p:cNvPr>
          <p:cNvSpPr/>
          <p:nvPr/>
        </p:nvSpPr>
        <p:spPr>
          <a:xfrm>
            <a:off x="8535030" y="1204874"/>
            <a:ext cx="2209800" cy="2308324"/>
          </a:xfrm>
          <a:prstGeom prst="rect">
            <a:avLst/>
          </a:prstGeom>
        </p:spPr>
        <p:txBody>
          <a:bodyPr wrap="square">
            <a:spAutoFit/>
          </a:bodyPr>
          <a:lstStyle/>
          <a:p>
            <a:pPr marL="12700" lvl="0" algn="ctr">
              <a:spcBef>
                <a:spcPts val="1440"/>
              </a:spcBef>
            </a:pPr>
            <a:r>
              <a:rPr lang="es-ES_tradnl" sz="1600" b="1" spc="-30" dirty="0">
                <a:solidFill>
                  <a:srgbClr val="231F20"/>
                </a:solidFill>
                <a:latin typeface="Roboto"/>
                <a:cs typeface="Roboto"/>
              </a:rPr>
              <a:t>Las medidas de salud pública y sociales (MSPS) han demostrado ser clave para limitar </a:t>
            </a:r>
            <a:br>
              <a:rPr lang="es-ES_tradnl" sz="1600" b="1" spc="-30" dirty="0">
                <a:solidFill>
                  <a:srgbClr val="231F20"/>
                </a:solidFill>
                <a:latin typeface="Roboto"/>
                <a:cs typeface="Roboto"/>
              </a:rPr>
            </a:br>
            <a:r>
              <a:rPr lang="es-ES_tradnl" sz="1600" b="1" spc="-30" dirty="0">
                <a:solidFill>
                  <a:srgbClr val="231F20"/>
                </a:solidFill>
                <a:latin typeface="Roboto"/>
                <a:cs typeface="Roboto"/>
              </a:rPr>
              <a:t>la transmisión de la COVID-19 y reducir </a:t>
            </a:r>
            <a:br>
              <a:rPr lang="es-ES_tradnl" sz="1600" b="1" spc="-30" dirty="0">
                <a:solidFill>
                  <a:srgbClr val="231F20"/>
                </a:solidFill>
                <a:latin typeface="Roboto"/>
                <a:cs typeface="Roboto"/>
              </a:rPr>
            </a:br>
            <a:r>
              <a:rPr lang="es-ES_tradnl" sz="1600" b="1" spc="-30" dirty="0">
                <a:solidFill>
                  <a:srgbClr val="231F20"/>
                </a:solidFill>
                <a:latin typeface="Roboto"/>
                <a:cs typeface="Roboto"/>
              </a:rPr>
              <a:t>el número de muertes.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5740544" cy="513080"/>
          </a:xfrm>
          <a:prstGeom prst="rect">
            <a:avLst/>
          </a:prstGeom>
        </p:spPr>
        <p:txBody>
          <a:bodyPr vert="horz" wrap="square" lIns="0" tIns="12700" rIns="0" bIns="0" rtlCol="0">
            <a:spAutoFit/>
          </a:bodyPr>
          <a:lstStyle/>
          <a:p>
            <a:pPr marL="12700">
              <a:lnSpc>
                <a:spcPct val="100000"/>
              </a:lnSpc>
              <a:spcBef>
                <a:spcPts val="100"/>
              </a:spcBef>
            </a:pPr>
            <a:r>
              <a:rPr lang="es-ES_tradnl" sz="3200" spc="-25" dirty="0"/>
              <a:t>Evaluación de situación</a:t>
            </a:r>
            <a:endParaRPr lang="es-ES_tradnl" sz="3200" dirty="0"/>
          </a:p>
        </p:txBody>
      </p:sp>
      <p:grpSp>
        <p:nvGrpSpPr>
          <p:cNvPr id="3" name="object 3"/>
          <p:cNvGrpSpPr/>
          <p:nvPr/>
        </p:nvGrpSpPr>
        <p:grpSpPr>
          <a:xfrm>
            <a:off x="6508158" y="91071"/>
            <a:ext cx="3949065" cy="556260"/>
            <a:chOff x="6508158" y="91071"/>
            <a:chExt cx="3949065" cy="556260"/>
          </a:xfrm>
        </p:grpSpPr>
        <p:sp>
          <p:nvSpPr>
            <p:cNvPr id="4" name="object 4"/>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lang="es-ES_tradnl" dirty="0"/>
            </a:p>
          </p:txBody>
        </p:sp>
        <p:sp>
          <p:nvSpPr>
            <p:cNvPr id="5" name="object 5"/>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lang="es-ES_tradnl" dirty="0"/>
            </a:p>
          </p:txBody>
        </p:sp>
        <p:sp>
          <p:nvSpPr>
            <p:cNvPr id="6" name="object 6"/>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lang="es-ES_tradnl" dirty="0"/>
            </a:p>
          </p:txBody>
        </p:sp>
        <p:sp>
          <p:nvSpPr>
            <p:cNvPr id="7" name="object 7"/>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lang="es-ES_tradnl" dirty="0"/>
            </a:p>
          </p:txBody>
        </p:sp>
      </p:grpSp>
      <p:sp>
        <p:nvSpPr>
          <p:cNvPr id="8" name="object 8"/>
          <p:cNvSpPr txBox="1"/>
          <p:nvPr/>
        </p:nvSpPr>
        <p:spPr>
          <a:xfrm>
            <a:off x="7708900" y="225043"/>
            <a:ext cx="2745117" cy="289823"/>
          </a:xfrm>
          <a:prstGeom prst="rect">
            <a:avLst/>
          </a:prstGeom>
        </p:spPr>
        <p:txBody>
          <a:bodyPr vert="horz" wrap="square" lIns="0" tIns="12700" rIns="0" bIns="0" rtlCol="0">
            <a:spAutoFit/>
          </a:bodyPr>
          <a:lstStyle/>
          <a:p>
            <a:pPr marL="12700">
              <a:lnSpc>
                <a:spcPct val="100000"/>
              </a:lnSpc>
              <a:spcBef>
                <a:spcPts val="100"/>
              </a:spcBef>
            </a:pPr>
            <a:r>
              <a:rPr lang="es-ES_tradnl" sz="1800" spc="-65" dirty="0">
                <a:solidFill>
                  <a:srgbClr val="FFFFFF"/>
                </a:solidFill>
                <a:latin typeface="Arial Black"/>
                <a:cs typeface="Arial Black"/>
              </a:rPr>
              <a:t>SITUACIÓN FICTICIA</a:t>
            </a:r>
            <a:endParaRPr lang="es-ES_tradnl" sz="1800" dirty="0">
              <a:latin typeface="Arial Black"/>
              <a:cs typeface="Arial Black"/>
            </a:endParaRPr>
          </a:p>
        </p:txBody>
      </p:sp>
      <p:sp>
        <p:nvSpPr>
          <p:cNvPr id="9" name="object 9"/>
          <p:cNvSpPr txBox="1"/>
          <p:nvPr/>
        </p:nvSpPr>
        <p:spPr>
          <a:xfrm>
            <a:off x="238085" y="862076"/>
            <a:ext cx="10207625" cy="2189061"/>
          </a:xfrm>
          <a:prstGeom prst="rect">
            <a:avLst/>
          </a:prstGeom>
        </p:spPr>
        <p:txBody>
          <a:bodyPr vert="horz" wrap="square" lIns="0" tIns="13970" rIns="0" bIns="0" rtlCol="0">
            <a:spAutoFit/>
          </a:bodyPr>
          <a:lstStyle/>
          <a:p>
            <a:pPr marL="12700" marR="556895">
              <a:lnSpc>
                <a:spcPct val="99500"/>
              </a:lnSpc>
              <a:spcBef>
                <a:spcPts val="110"/>
              </a:spcBef>
            </a:pPr>
            <a:r>
              <a:rPr lang="es-ES_tradnl" sz="1800" spc="-5" dirty="0">
                <a:latin typeface="Calibri"/>
                <a:cs typeface="Calibri"/>
              </a:rPr>
              <a:t>La decisión de introducir, adaptar o levantar las medidas de salud pública y sociales (MSPS) debe basarse en una evaluación de la situación realizada mediante una metodología normalizada que tenga en cuenta la clasificación la transmisión y la capacidad de respuesta del sistema de salud para calcular el nivel situacional general.</a:t>
            </a:r>
            <a:endParaRPr lang="es-ES_tradnl" sz="1800" dirty="0">
              <a:latin typeface="Calibri"/>
              <a:cs typeface="Calibri"/>
            </a:endParaRPr>
          </a:p>
          <a:p>
            <a:pPr>
              <a:lnSpc>
                <a:spcPct val="100000"/>
              </a:lnSpc>
              <a:spcBef>
                <a:spcPts val="55"/>
              </a:spcBef>
            </a:pPr>
            <a:endParaRPr lang="es-ES_tradnl" sz="1450" dirty="0">
              <a:latin typeface="Calibri"/>
              <a:cs typeface="Calibri"/>
            </a:endParaRPr>
          </a:p>
          <a:p>
            <a:pPr marL="12700" marR="5080">
              <a:lnSpc>
                <a:spcPct val="99500"/>
              </a:lnSpc>
            </a:pPr>
            <a:r>
              <a:rPr lang="es-ES_tradnl" spc="-10" dirty="0">
                <a:latin typeface="Calibri"/>
                <a:cs typeface="Calibri"/>
              </a:rPr>
              <a:t>Aquí se</a:t>
            </a:r>
            <a:r>
              <a:rPr lang="es-ES_tradnl" sz="1800" spc="-10" dirty="0">
                <a:latin typeface="Calibri"/>
                <a:cs typeface="Calibri"/>
              </a:rPr>
              <a:t> proporcionan los indicadores y los umbrales sugeridos para medir tanto la intensidad de la transmisión como la capacidad de respuesta del sistema de salud; conjuntamente, estos proporcionan una base para regular el ajuste de las MSPS. Las medidas son indicativas y deben adaptarse a los contextos locales.</a:t>
            </a:r>
            <a:endParaRPr lang="es-ES_tradnl" sz="1800" dirty="0">
              <a:latin typeface="Calibri"/>
              <a:cs typeface="Calibri"/>
            </a:endParaRPr>
          </a:p>
        </p:txBody>
      </p:sp>
      <p:sp>
        <p:nvSpPr>
          <p:cNvPr id="11" name="object 11"/>
          <p:cNvSpPr txBox="1"/>
          <p:nvPr/>
        </p:nvSpPr>
        <p:spPr>
          <a:xfrm>
            <a:off x="316664" y="3327400"/>
            <a:ext cx="6101080" cy="3865802"/>
          </a:xfrm>
          <a:prstGeom prst="rect">
            <a:avLst/>
          </a:prstGeom>
        </p:spPr>
        <p:txBody>
          <a:bodyPr vert="horz" wrap="square" lIns="0" tIns="10795" rIns="0" bIns="0" rtlCol="0">
            <a:spAutoFit/>
          </a:bodyPr>
          <a:lstStyle/>
          <a:p>
            <a:pPr marL="12700" marR="27305">
              <a:lnSpc>
                <a:spcPct val="100800"/>
              </a:lnSpc>
              <a:spcBef>
                <a:spcPts val="85"/>
              </a:spcBef>
            </a:pPr>
            <a:r>
              <a:rPr lang="es-ES_tradnl" sz="1200" b="1" spc="-10" dirty="0">
                <a:solidFill>
                  <a:srgbClr val="231F20"/>
                </a:solidFill>
                <a:latin typeface="Roboto"/>
                <a:cs typeface="Roboto"/>
              </a:rPr>
              <a:t>El nivel situacional 0</a:t>
            </a:r>
            <a:r>
              <a:rPr lang="es-ES_tradnl" sz="1200" spc="-5" dirty="0">
                <a:solidFill>
                  <a:srgbClr val="231F20"/>
                </a:solidFill>
                <a:latin typeface="Roboto"/>
                <a:cs typeface="Roboto"/>
              </a:rPr>
              <a:t> corresponde a una situación sin transmisión conocida del SARS-CoV-2 en los últimos 28 días. El sistema de salud y las autoridades de salud pública están preparados para responder, pero no deberían existir limitaciones en las actividades cotidianas</a:t>
            </a:r>
            <a:r>
              <a:rPr lang="es-ES_tradnl" sz="1200" spc="25" dirty="0">
                <a:solidFill>
                  <a:srgbClr val="231F20"/>
                </a:solidFill>
                <a:latin typeface="Roboto"/>
                <a:cs typeface="Roboto"/>
              </a:rPr>
              <a:t>.</a:t>
            </a:r>
            <a:endParaRPr lang="es-ES_tradnl" sz="1200" dirty="0">
              <a:latin typeface="Roboto"/>
              <a:cs typeface="Roboto"/>
            </a:endParaRPr>
          </a:p>
          <a:p>
            <a:pPr marL="12700" marR="307975">
              <a:lnSpc>
                <a:spcPct val="99400"/>
              </a:lnSpc>
              <a:spcBef>
                <a:spcPts val="85"/>
              </a:spcBef>
            </a:pPr>
            <a:r>
              <a:rPr lang="es-ES_tradnl" sz="1200" b="1" spc="-10" dirty="0">
                <a:solidFill>
                  <a:srgbClr val="231F20"/>
                </a:solidFill>
                <a:latin typeface="Roboto"/>
              </a:rPr>
              <a:t>El nivel situacional 1 </a:t>
            </a:r>
            <a:r>
              <a:rPr lang="es-ES_tradnl" sz="1200" spc="-5" dirty="0">
                <a:solidFill>
                  <a:srgbClr val="231F20"/>
                </a:solidFill>
                <a:latin typeface="Roboto"/>
              </a:rPr>
              <a:t>es una situación en la que se han implantado medidas básicas para contener la transmisión; o bien, si ya existen casos, la epidemia se está controlando con medidas eficaces para manejar los casos o conglomerados de casos, con una interrupción localizada limitada y transitoria de la vida social y económica.  </a:t>
            </a:r>
          </a:p>
          <a:p>
            <a:pPr marL="12700">
              <a:lnSpc>
                <a:spcPts val="1390"/>
              </a:lnSpc>
            </a:pPr>
            <a:r>
              <a:rPr lang="es-ES_tradnl" sz="1200" b="1" spc="-10" dirty="0">
                <a:solidFill>
                  <a:srgbClr val="231F20"/>
                </a:solidFill>
                <a:latin typeface="Roboto"/>
                <a:cs typeface="Roboto"/>
              </a:rPr>
              <a:t>El nivel situacional 2 </a:t>
            </a:r>
            <a:r>
              <a:rPr lang="es-ES_tradnl" sz="1200" spc="-10" dirty="0">
                <a:solidFill>
                  <a:srgbClr val="231F20"/>
                </a:solidFill>
                <a:latin typeface="Roboto"/>
                <a:cs typeface="Roboto"/>
              </a:rPr>
              <a:t>corresponde a una situación con baja incidencia comunitaria o con riesgo de transmisión comunitaria más allá de los conglomerados de casos. </a:t>
            </a:r>
            <a:r>
              <a:rPr lang="es-ES_tradnl" sz="1200" spc="70" dirty="0">
                <a:solidFill>
                  <a:srgbClr val="231F20"/>
                </a:solidFill>
                <a:latin typeface="Roboto"/>
                <a:cs typeface="Roboto"/>
              </a:rPr>
              <a:t> </a:t>
            </a:r>
            <a:endParaRPr lang="es-ES_tradnl" sz="1200" dirty="0">
              <a:latin typeface="Roboto"/>
              <a:cs typeface="Roboto"/>
            </a:endParaRPr>
          </a:p>
          <a:p>
            <a:pPr marL="12700" marR="5080">
              <a:lnSpc>
                <a:spcPts val="1390"/>
              </a:lnSpc>
              <a:spcBef>
                <a:spcPts val="160"/>
              </a:spcBef>
            </a:pPr>
            <a:r>
              <a:rPr lang="es-ES_tradnl" sz="1200" spc="-5" dirty="0">
                <a:solidFill>
                  <a:srgbClr val="231F20"/>
                </a:solidFill>
                <a:latin typeface="Roboto"/>
                <a:cs typeface="Roboto"/>
              </a:rPr>
              <a:t>Puede ser necesario adoptar medidas complementarias; sin embargo, la interrupción de las actividades sociales y económicas puede seguir siendo limitada. </a:t>
            </a:r>
            <a:r>
              <a:rPr lang="es-ES_tradnl" sz="1200" spc="120" dirty="0">
                <a:solidFill>
                  <a:srgbClr val="231F20"/>
                </a:solidFill>
                <a:latin typeface="Roboto"/>
                <a:cs typeface="Roboto"/>
              </a:rPr>
              <a:t> </a:t>
            </a:r>
            <a:endParaRPr lang="es-ES_tradnl" sz="1200" dirty="0">
              <a:latin typeface="Roboto"/>
              <a:cs typeface="Roboto"/>
            </a:endParaRPr>
          </a:p>
          <a:p>
            <a:pPr marL="12700">
              <a:lnSpc>
                <a:spcPts val="1355"/>
              </a:lnSpc>
            </a:pPr>
            <a:r>
              <a:rPr lang="es-ES_tradnl" sz="1200" b="1" spc="-10" dirty="0">
                <a:solidFill>
                  <a:srgbClr val="231F20"/>
                </a:solidFill>
                <a:latin typeface="Roboto"/>
                <a:cs typeface="Roboto"/>
              </a:rPr>
              <a:t>El nivel situacional 3 </a:t>
            </a:r>
            <a:r>
              <a:rPr lang="es-ES_tradnl" sz="1200" spc="-10" dirty="0">
                <a:solidFill>
                  <a:srgbClr val="231F20"/>
                </a:solidFill>
                <a:latin typeface="Roboto"/>
                <a:cs typeface="Roboto"/>
              </a:rPr>
              <a:t>es una situación de transmisión comunitaria con poca capacidad suplementaria de respuesta y riesgo de sobrecarga de los servicios de salud.</a:t>
            </a:r>
            <a:r>
              <a:rPr lang="es-ES_tradnl" sz="1200" spc="40" dirty="0">
                <a:solidFill>
                  <a:srgbClr val="231F20"/>
                </a:solidFill>
                <a:latin typeface="Roboto"/>
                <a:cs typeface="Roboto"/>
              </a:rPr>
              <a:t> </a:t>
            </a:r>
            <a:r>
              <a:rPr lang="es-ES_tradnl" sz="1200" spc="-5" dirty="0">
                <a:solidFill>
                  <a:srgbClr val="231F20"/>
                </a:solidFill>
                <a:latin typeface="Roboto"/>
                <a:cs typeface="Roboto"/>
              </a:rPr>
              <a:t>Puede ser necesario implantar una mayor combinación de medidas para contener la transmisión, manejar los casos y garantizar el control de la epidemia.</a:t>
            </a:r>
            <a:r>
              <a:rPr lang="es-ES_tradnl" sz="1200" spc="5" dirty="0">
                <a:solidFill>
                  <a:srgbClr val="231F20"/>
                </a:solidFill>
                <a:latin typeface="Roboto"/>
                <a:cs typeface="Roboto"/>
              </a:rPr>
              <a:t> </a:t>
            </a:r>
            <a:endParaRPr lang="es-ES_tradnl" sz="1200" dirty="0">
              <a:latin typeface="Roboto"/>
              <a:cs typeface="Roboto"/>
            </a:endParaRPr>
          </a:p>
          <a:p>
            <a:pPr marL="12700" marR="98425">
              <a:lnSpc>
                <a:spcPts val="1390"/>
              </a:lnSpc>
              <a:spcBef>
                <a:spcPts val="40"/>
              </a:spcBef>
            </a:pPr>
            <a:r>
              <a:rPr lang="es-ES_tradnl" sz="1200" b="1" spc="-10" dirty="0">
                <a:solidFill>
                  <a:srgbClr val="231F20"/>
                </a:solidFill>
                <a:latin typeface="Roboto"/>
                <a:cs typeface="Roboto"/>
              </a:rPr>
              <a:t>El nivel situacional 4 </a:t>
            </a:r>
            <a:r>
              <a:rPr lang="es-ES_tradnl" sz="1200" spc="-10" dirty="0">
                <a:solidFill>
                  <a:srgbClr val="231F20"/>
                </a:solidFill>
                <a:latin typeface="Roboto"/>
                <a:cs typeface="Roboto"/>
              </a:rPr>
              <a:t>corresponde a una epidemia no controlada con poca capacidad o sin capacidad suplementaria de respuesta disponible del sistema de salud y, en consecuencia, es necesario adoptar medidas amplias para evitar la sobrecarga de los servicios de salud y reducir el exceso de morbilidad y mortalidad.</a:t>
            </a:r>
            <a:r>
              <a:rPr lang="es-ES_tradnl" sz="1200" spc="70" dirty="0">
                <a:solidFill>
                  <a:srgbClr val="231F20"/>
                </a:solidFill>
                <a:latin typeface="Roboto"/>
                <a:cs typeface="Roboto"/>
              </a:rPr>
              <a:t> </a:t>
            </a:r>
            <a:endParaRPr lang="es-ES_tradnl" sz="1200" dirty="0">
              <a:latin typeface="Roboto"/>
              <a:cs typeface="Roboto"/>
            </a:endParaRPr>
          </a:p>
          <a:p>
            <a:pPr marL="12700">
              <a:lnSpc>
                <a:spcPct val="100000"/>
              </a:lnSpc>
              <a:spcBef>
                <a:spcPts val="35"/>
              </a:spcBef>
            </a:pPr>
            <a:r>
              <a:rPr lang="es-ES_tradnl" sz="1200" spc="45" dirty="0">
                <a:solidFill>
                  <a:srgbClr val="231F20"/>
                </a:solidFill>
                <a:latin typeface="Roboto"/>
                <a:cs typeface="Roboto"/>
              </a:rPr>
              <a:t> </a:t>
            </a:r>
            <a:endParaRPr lang="es-ES_tradnl" sz="1200" dirty="0">
              <a:latin typeface="Roboto"/>
              <a:cs typeface="Roboto"/>
            </a:endParaRPr>
          </a:p>
        </p:txBody>
      </p:sp>
      <p:sp>
        <p:nvSpPr>
          <p:cNvPr id="12" name="object 12"/>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es-ES_tradnl" spc="-30" dirty="0"/>
              <a:t>pág. 15</a:t>
            </a:r>
          </a:p>
        </p:txBody>
      </p:sp>
      <p:sp>
        <p:nvSpPr>
          <p:cNvPr id="13" name="object 13"/>
          <p:cNvSpPr txBox="1">
            <a:spLocks noGrp="1"/>
          </p:cNvSpPr>
          <p:nvPr>
            <p:ph type="ftr" sz="quarter" idx="5"/>
          </p:nvPr>
        </p:nvSpPr>
        <p:spPr>
          <a:xfrm>
            <a:off x="65580" y="7325423"/>
            <a:ext cx="2385520" cy="166712"/>
          </a:xfrm>
          <a:prstGeom prst="rect">
            <a:avLst/>
          </a:prstGeom>
        </p:spPr>
        <p:txBody>
          <a:bodyPr vert="horz" wrap="square" lIns="0" tIns="0" rIns="0" bIns="0" rtlCol="0">
            <a:spAutoFit/>
          </a:bodyPr>
          <a:lstStyle/>
          <a:p>
            <a:pPr marL="12700">
              <a:lnSpc>
                <a:spcPts val="1315"/>
              </a:lnSpc>
            </a:pPr>
            <a:r>
              <a:rPr lang="es-ES_tradnl" spc="-45" dirty="0"/>
              <a:t>EJERCICIO DE SIMULACIÓN</a:t>
            </a:r>
          </a:p>
        </p:txBody>
      </p:sp>
      <p:pic>
        <p:nvPicPr>
          <p:cNvPr id="15" name="Picture 14" descr="A picture containing chart&#10;&#10;Description automatically generated">
            <a:extLst>
              <a:ext uri="{FF2B5EF4-FFF2-40B4-BE49-F238E27FC236}">
                <a16:creationId xmlns:a16="http://schemas.microsoft.com/office/drawing/2014/main" id="{2E922AD5-2682-234C-B60B-8916608E97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78770" y="3327400"/>
            <a:ext cx="3546007" cy="329158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85948" y="722642"/>
            <a:ext cx="490461" cy="582434"/>
          </a:xfrm>
          <a:prstGeom prst="rect">
            <a:avLst/>
          </a:prstGeom>
          <a:blipFill>
            <a:blip r:embed="rId3" cstate="print"/>
            <a:stretch>
              <a:fillRect/>
            </a:stretch>
          </a:blipFill>
        </p:spPr>
        <p:txBody>
          <a:bodyPr wrap="square" lIns="0" tIns="0" rIns="0" bIns="0" rtlCol="0"/>
          <a:lstStyle/>
          <a:p>
            <a:endParaRPr lang="es-ES_tradnl" dirty="0"/>
          </a:p>
        </p:txBody>
      </p:sp>
      <p:sp>
        <p:nvSpPr>
          <p:cNvPr id="3" name="object 3"/>
          <p:cNvSpPr txBox="1"/>
          <p:nvPr/>
        </p:nvSpPr>
        <p:spPr>
          <a:xfrm>
            <a:off x="9562952" y="830071"/>
            <a:ext cx="1012190" cy="335989"/>
          </a:xfrm>
          <a:prstGeom prst="rect">
            <a:avLst/>
          </a:prstGeom>
        </p:spPr>
        <p:txBody>
          <a:bodyPr vert="horz" wrap="square" lIns="0" tIns="12700" rIns="0" bIns="0" rtlCol="0">
            <a:spAutoFit/>
          </a:bodyPr>
          <a:lstStyle/>
          <a:p>
            <a:pPr marL="12700">
              <a:lnSpc>
                <a:spcPct val="100000"/>
              </a:lnSpc>
              <a:spcBef>
                <a:spcPts val="100"/>
              </a:spcBef>
            </a:pPr>
            <a:r>
              <a:rPr lang="es-ES_tradnl" sz="2100" b="1" dirty="0">
                <a:solidFill>
                  <a:srgbClr val="0070C0"/>
                </a:solidFill>
                <a:latin typeface="Arial"/>
                <a:cs typeface="Arial"/>
              </a:rPr>
              <a:t>30</a:t>
            </a:r>
            <a:r>
              <a:rPr lang="es-ES_tradnl" sz="2100" b="1" spc="-135" dirty="0">
                <a:solidFill>
                  <a:srgbClr val="0070C0"/>
                </a:solidFill>
                <a:latin typeface="Arial"/>
                <a:cs typeface="Arial"/>
              </a:rPr>
              <a:t> </a:t>
            </a:r>
            <a:r>
              <a:rPr lang="es-ES_tradnl" sz="2100" b="1" spc="-5" dirty="0">
                <a:solidFill>
                  <a:srgbClr val="0070C0"/>
                </a:solidFill>
                <a:latin typeface="Arial"/>
                <a:cs typeface="Arial"/>
              </a:rPr>
              <a:t>min.</a:t>
            </a:r>
            <a:endParaRPr lang="es-ES_tradnl" sz="2100" dirty="0">
              <a:latin typeface="Arial"/>
              <a:cs typeface="Arial"/>
            </a:endParaRPr>
          </a:p>
        </p:txBody>
      </p:sp>
      <p:sp>
        <p:nvSpPr>
          <p:cNvPr id="7" name="object 7"/>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es-ES_tradnl" spc="-30" dirty="0"/>
              <a:t>pág. </a:t>
            </a:r>
            <a:fld id="{81D60167-4931-47E6-BA6A-407CBD079E47}" type="slidenum">
              <a:rPr lang="es-ES_tradnl" smtClean="0"/>
              <a:t>17</a:t>
            </a:fld>
            <a:endParaRPr lang="es-ES_tradnl" dirty="0"/>
          </a:p>
        </p:txBody>
      </p:sp>
      <p:sp>
        <p:nvSpPr>
          <p:cNvPr id="8" name="object 8"/>
          <p:cNvSpPr txBox="1">
            <a:spLocks noGrp="1"/>
          </p:cNvSpPr>
          <p:nvPr>
            <p:ph type="ftr" sz="quarter" idx="5"/>
          </p:nvPr>
        </p:nvSpPr>
        <p:spPr>
          <a:xfrm>
            <a:off x="65580" y="7325423"/>
            <a:ext cx="2690320" cy="166712"/>
          </a:xfrm>
          <a:prstGeom prst="rect">
            <a:avLst/>
          </a:prstGeom>
        </p:spPr>
        <p:txBody>
          <a:bodyPr vert="horz" wrap="square" lIns="0" tIns="0" rIns="0" bIns="0" rtlCol="0">
            <a:spAutoFit/>
          </a:bodyPr>
          <a:lstStyle/>
          <a:p>
            <a:pPr marL="12700">
              <a:lnSpc>
                <a:spcPts val="1315"/>
              </a:lnSpc>
            </a:pPr>
            <a:r>
              <a:rPr lang="es-ES_tradnl" spc="-45" dirty="0"/>
              <a:t>EJERCICIO DE SIMULACIÓN</a:t>
            </a:r>
          </a:p>
        </p:txBody>
      </p:sp>
      <p:sp>
        <p:nvSpPr>
          <p:cNvPr id="4" name="object 4"/>
          <p:cNvSpPr txBox="1">
            <a:spLocks noGrp="1"/>
          </p:cNvSpPr>
          <p:nvPr>
            <p:ph type="title"/>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lang="es-ES_tradnl" sz="3600" spc="-10" dirty="0"/>
              <a:t>Sesión 2</a:t>
            </a:r>
            <a:endParaRPr lang="es-ES_tradnl" sz="3600" dirty="0"/>
          </a:p>
        </p:txBody>
      </p:sp>
      <p:sp>
        <p:nvSpPr>
          <p:cNvPr id="5" name="object 5"/>
          <p:cNvSpPr txBox="1"/>
          <p:nvPr/>
        </p:nvSpPr>
        <p:spPr>
          <a:xfrm>
            <a:off x="444906" y="1115780"/>
            <a:ext cx="8776335" cy="3164969"/>
          </a:xfrm>
          <a:prstGeom prst="rect">
            <a:avLst/>
          </a:prstGeom>
        </p:spPr>
        <p:txBody>
          <a:bodyPr vert="horz" wrap="square" lIns="0" tIns="12700" rIns="0" bIns="0" rtlCol="0">
            <a:spAutoFit/>
          </a:bodyPr>
          <a:lstStyle/>
          <a:p>
            <a:pPr marL="12700">
              <a:lnSpc>
                <a:spcPct val="100000"/>
              </a:lnSpc>
              <a:spcBef>
                <a:spcPts val="100"/>
              </a:spcBef>
            </a:pPr>
            <a:r>
              <a:rPr lang="es-ES_tradnl" spc="-5" dirty="0">
                <a:solidFill>
                  <a:srgbClr val="231F20"/>
                </a:solidFill>
                <a:latin typeface="Roboto"/>
                <a:cs typeface="Roboto"/>
              </a:rPr>
              <a:t>Veamos de nuevo la situación hipotética que se describió en la primera parte.</a:t>
            </a:r>
            <a:r>
              <a:rPr lang="es-ES_tradnl" spc="35" dirty="0">
                <a:solidFill>
                  <a:srgbClr val="231F20"/>
                </a:solidFill>
                <a:latin typeface="Roboto"/>
                <a:cs typeface="Roboto"/>
              </a:rPr>
              <a:t> </a:t>
            </a:r>
            <a:endParaRPr lang="es-ES_tradnl" dirty="0">
              <a:latin typeface="Roboto"/>
              <a:cs typeface="Roboto"/>
            </a:endParaRPr>
          </a:p>
          <a:p>
            <a:pPr>
              <a:lnSpc>
                <a:spcPct val="100000"/>
              </a:lnSpc>
              <a:spcBef>
                <a:spcPts val="20"/>
              </a:spcBef>
            </a:pPr>
            <a:endParaRPr lang="es-ES_tradnl" dirty="0">
              <a:latin typeface="Roboto"/>
              <a:cs typeface="Roboto"/>
            </a:endParaRPr>
          </a:p>
          <a:p>
            <a:pPr marL="12700" marR="5080" indent="-635">
              <a:lnSpc>
                <a:spcPts val="1900"/>
              </a:lnSpc>
            </a:pPr>
            <a:r>
              <a:rPr lang="es-ES_tradnl" dirty="0">
                <a:solidFill>
                  <a:srgbClr val="231F20"/>
                </a:solidFill>
                <a:latin typeface="Roboto"/>
                <a:cs typeface="Roboto"/>
              </a:rPr>
              <a:t>En los mismos grupos que antes, evalúen la situación para introducir, adaptar o levantar las medidas de salud pública y sociales (MSPS) en respuesta a esta situación.</a:t>
            </a:r>
            <a:r>
              <a:rPr lang="es-ES_tradnl" spc="20" dirty="0">
                <a:solidFill>
                  <a:srgbClr val="231F20"/>
                </a:solidFill>
                <a:latin typeface="Roboto"/>
                <a:cs typeface="Roboto"/>
              </a:rPr>
              <a:t> </a:t>
            </a:r>
            <a:endParaRPr lang="es-ES_tradnl" dirty="0">
              <a:latin typeface="Roboto"/>
              <a:cs typeface="Roboto"/>
            </a:endParaRPr>
          </a:p>
          <a:p>
            <a:pPr marL="12700">
              <a:lnSpc>
                <a:spcPct val="100000"/>
              </a:lnSpc>
              <a:spcBef>
                <a:spcPts val="1330"/>
              </a:spcBef>
            </a:pPr>
            <a:r>
              <a:rPr lang="es-ES_tradnl" spc="-5" dirty="0">
                <a:solidFill>
                  <a:srgbClr val="231F20"/>
                </a:solidFill>
                <a:latin typeface="Roboto-Medium"/>
                <a:cs typeface="Roboto-Medium"/>
              </a:rPr>
              <a:t>La evaluación de la situación debe responder a las siguientes preguntas:</a:t>
            </a:r>
            <a:r>
              <a:rPr lang="es-ES_tradnl" spc="20" dirty="0">
                <a:solidFill>
                  <a:srgbClr val="231F20"/>
                </a:solidFill>
                <a:latin typeface="Roboto-Medium"/>
                <a:cs typeface="Roboto-Medium"/>
              </a:rPr>
              <a:t> </a:t>
            </a:r>
            <a:endParaRPr lang="es-ES_tradnl" dirty="0">
              <a:latin typeface="Roboto-Medium"/>
              <a:cs typeface="Roboto-Medium"/>
            </a:endParaRPr>
          </a:p>
          <a:p>
            <a:pPr marL="241300" indent="-229235">
              <a:lnSpc>
                <a:spcPts val="1910"/>
              </a:lnSpc>
              <a:spcBef>
                <a:spcPts val="1580"/>
              </a:spcBef>
              <a:buChar char="•"/>
              <a:tabLst>
                <a:tab pos="241300" algn="l"/>
                <a:tab pos="241935" algn="l"/>
              </a:tabLst>
            </a:pPr>
            <a:r>
              <a:rPr lang="es-ES_tradnl" spc="-5" dirty="0">
                <a:solidFill>
                  <a:srgbClr val="231F20"/>
                </a:solidFill>
                <a:latin typeface="Roboto"/>
                <a:cs typeface="Roboto"/>
              </a:rPr>
              <a:t>¿Cuál es el nivel de transmisión en la zona?</a:t>
            </a:r>
            <a:r>
              <a:rPr lang="es-ES_tradnl" spc="-35" dirty="0">
                <a:solidFill>
                  <a:srgbClr val="231F20"/>
                </a:solidFill>
                <a:latin typeface="Roboto"/>
                <a:cs typeface="Roboto"/>
              </a:rPr>
              <a:t> </a:t>
            </a:r>
            <a:endParaRPr lang="es-ES_tradnl" dirty="0">
              <a:latin typeface="Roboto"/>
              <a:cs typeface="Roboto"/>
            </a:endParaRPr>
          </a:p>
          <a:p>
            <a:pPr marL="241300" indent="-229235">
              <a:lnSpc>
                <a:spcPts val="1895"/>
              </a:lnSpc>
              <a:buChar char="•"/>
              <a:tabLst>
                <a:tab pos="241300" algn="l"/>
                <a:tab pos="241935" algn="l"/>
              </a:tabLst>
            </a:pPr>
            <a:r>
              <a:rPr lang="es-ES_tradnl" spc="-5" dirty="0">
                <a:solidFill>
                  <a:srgbClr val="231F20"/>
                </a:solidFill>
                <a:latin typeface="Roboto"/>
                <a:cs typeface="Roboto"/>
              </a:rPr>
              <a:t>¿Cuál es la capacidad de respuesta disponible en el sistema </a:t>
            </a:r>
            <a:r>
              <a:rPr lang="es-ES_tradnl" spc="-10" dirty="0">
                <a:solidFill>
                  <a:srgbClr val="231F20"/>
                </a:solidFill>
                <a:latin typeface="Roboto"/>
                <a:cs typeface="Roboto"/>
              </a:rPr>
              <a:t>de salud en la zona?</a:t>
            </a:r>
            <a:r>
              <a:rPr lang="es-ES_tradnl" spc="-30" dirty="0">
                <a:solidFill>
                  <a:srgbClr val="231F20"/>
                </a:solidFill>
                <a:latin typeface="Roboto"/>
                <a:cs typeface="Roboto"/>
              </a:rPr>
              <a:t> </a:t>
            </a:r>
            <a:endParaRPr lang="es-ES_tradnl" dirty="0">
              <a:latin typeface="Roboto"/>
              <a:cs typeface="Roboto"/>
            </a:endParaRPr>
          </a:p>
          <a:p>
            <a:pPr marL="241300" indent="-229235">
              <a:lnSpc>
                <a:spcPts val="1895"/>
              </a:lnSpc>
              <a:buChar char="•"/>
              <a:tabLst>
                <a:tab pos="241300" algn="l"/>
                <a:tab pos="241935" algn="l"/>
              </a:tabLst>
            </a:pPr>
            <a:r>
              <a:rPr lang="es-ES_tradnl" spc="-5" dirty="0">
                <a:solidFill>
                  <a:srgbClr val="231F20"/>
                </a:solidFill>
                <a:latin typeface="Roboto"/>
                <a:cs typeface="Roboto"/>
              </a:rPr>
              <a:t>¿Qué otros </a:t>
            </a:r>
            <a:r>
              <a:rPr lang="es-ES_tradnl" spc="-10" dirty="0">
                <a:solidFill>
                  <a:srgbClr val="231F20"/>
                </a:solidFill>
                <a:latin typeface="Roboto"/>
                <a:cs typeface="Roboto"/>
              </a:rPr>
              <a:t>factores contextuales deben tenerse en cuenta?</a:t>
            </a:r>
            <a:r>
              <a:rPr lang="es-ES_tradnl" spc="-30" dirty="0">
                <a:solidFill>
                  <a:srgbClr val="231F20"/>
                </a:solidFill>
                <a:latin typeface="Roboto"/>
                <a:cs typeface="Roboto"/>
              </a:rPr>
              <a:t> </a:t>
            </a:r>
            <a:endParaRPr lang="es-ES_tradnl" dirty="0">
              <a:latin typeface="Roboto"/>
              <a:cs typeface="Roboto"/>
            </a:endParaRPr>
          </a:p>
          <a:p>
            <a:pPr marL="241300" indent="-229235">
              <a:lnSpc>
                <a:spcPts val="1895"/>
              </a:lnSpc>
              <a:buChar char="•"/>
              <a:tabLst>
                <a:tab pos="241300" algn="l"/>
                <a:tab pos="241935" algn="l"/>
              </a:tabLst>
            </a:pPr>
            <a:r>
              <a:rPr lang="es-ES_tradnl" spc="-5" dirty="0">
                <a:solidFill>
                  <a:srgbClr val="231F20"/>
                </a:solidFill>
                <a:latin typeface="Roboto"/>
                <a:cs typeface="Roboto"/>
              </a:rPr>
              <a:t>¿Con qué frecuencia revisarían la evaluación de la situación?</a:t>
            </a:r>
            <a:r>
              <a:rPr lang="es-ES_tradnl" spc="-15" dirty="0">
                <a:solidFill>
                  <a:srgbClr val="231F20"/>
                </a:solidFill>
                <a:latin typeface="Roboto"/>
                <a:cs typeface="Roboto"/>
              </a:rPr>
              <a:t> </a:t>
            </a:r>
            <a:endParaRPr lang="es-ES_tradnl" dirty="0">
              <a:latin typeface="Roboto"/>
              <a:cs typeface="Roboto"/>
            </a:endParaRPr>
          </a:p>
          <a:p>
            <a:pPr marL="241300" indent="-229235">
              <a:lnSpc>
                <a:spcPts val="1910"/>
              </a:lnSpc>
              <a:buChar char="•"/>
              <a:tabLst>
                <a:tab pos="241300" algn="l"/>
                <a:tab pos="241935" algn="l"/>
              </a:tabLst>
            </a:pPr>
            <a:r>
              <a:rPr lang="es-ES_tradnl" spc="-5" dirty="0">
                <a:solidFill>
                  <a:srgbClr val="231F20"/>
                </a:solidFill>
                <a:latin typeface="Roboto"/>
                <a:cs typeface="Roboto"/>
              </a:rPr>
              <a:t>¿La evaluación tiene un alcance geográfico limitado?</a:t>
            </a:r>
            <a:r>
              <a:rPr lang="es-ES_tradnl" spc="-15" dirty="0">
                <a:solidFill>
                  <a:srgbClr val="231F20"/>
                </a:solidFill>
                <a:latin typeface="Roboto"/>
                <a:cs typeface="Roboto"/>
              </a:rPr>
              <a:t> </a:t>
            </a:r>
            <a:endParaRPr lang="es-ES_tradnl" dirty="0">
              <a:latin typeface="Roboto"/>
              <a:cs typeface="Roboto"/>
            </a:endParaRPr>
          </a:p>
        </p:txBody>
      </p:sp>
      <p:sp>
        <p:nvSpPr>
          <p:cNvPr id="6" name="object 6"/>
          <p:cNvSpPr txBox="1"/>
          <p:nvPr/>
        </p:nvSpPr>
        <p:spPr>
          <a:xfrm>
            <a:off x="444906" y="4764532"/>
            <a:ext cx="9134475" cy="1049005"/>
          </a:xfrm>
          <a:prstGeom prst="rect">
            <a:avLst/>
          </a:prstGeom>
        </p:spPr>
        <p:txBody>
          <a:bodyPr vert="horz" wrap="square" lIns="0" tIns="12700" rIns="0" bIns="0" rtlCol="0">
            <a:spAutoFit/>
          </a:bodyPr>
          <a:lstStyle/>
          <a:p>
            <a:pPr marL="12700">
              <a:lnSpc>
                <a:spcPct val="100000"/>
              </a:lnSpc>
              <a:spcBef>
                <a:spcPts val="100"/>
              </a:spcBef>
            </a:pPr>
            <a:r>
              <a:rPr lang="es-ES_tradnl" b="1" dirty="0">
                <a:solidFill>
                  <a:srgbClr val="231F20"/>
                </a:solidFill>
                <a:latin typeface="Roboto"/>
                <a:cs typeface="Roboto"/>
              </a:rPr>
              <a:t>En la plenaria:</a:t>
            </a:r>
            <a:r>
              <a:rPr lang="es-ES_tradnl" b="1" spc="-55" dirty="0">
                <a:solidFill>
                  <a:srgbClr val="231F20"/>
                </a:solidFill>
                <a:latin typeface="Roboto"/>
                <a:cs typeface="Roboto"/>
              </a:rPr>
              <a:t> </a:t>
            </a:r>
            <a:endParaRPr lang="es-ES_tradnl" dirty="0">
              <a:latin typeface="Roboto"/>
              <a:cs typeface="Roboto"/>
            </a:endParaRPr>
          </a:p>
          <a:p>
            <a:pPr marL="12700" marR="5080">
              <a:lnSpc>
                <a:spcPct val="100000"/>
              </a:lnSpc>
              <a:spcBef>
                <a:spcPts val="1560"/>
              </a:spcBef>
            </a:pPr>
            <a:r>
              <a:rPr lang="es-ES_tradnl" spc="-5" dirty="0">
                <a:solidFill>
                  <a:srgbClr val="231F20"/>
                </a:solidFill>
                <a:latin typeface="Roboto"/>
                <a:cs typeface="Roboto"/>
              </a:rPr>
              <a:t>Debate sobre estas preguntas y establecimiento del nivel situacional de la situación descrita en la primera parte. </a:t>
            </a:r>
            <a:endParaRPr lang="es-ES_tradnl" dirty="0">
              <a:latin typeface="Roboto"/>
              <a:cs typeface="Roboto"/>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0811" y="6527800"/>
            <a:ext cx="1249289" cy="166712"/>
          </a:xfrm>
          <a:prstGeom prst="rect">
            <a:avLst/>
          </a:prstGeom>
        </p:spPr>
        <p:txBody>
          <a:bodyPr vert="horz" wrap="square" lIns="0" tIns="12700" rIns="0" bIns="0" rtlCol="0">
            <a:spAutoFit/>
          </a:bodyPr>
          <a:lstStyle/>
          <a:p>
            <a:pPr marL="12700">
              <a:lnSpc>
                <a:spcPct val="100000"/>
              </a:lnSpc>
              <a:spcBef>
                <a:spcPts val="100"/>
              </a:spcBef>
            </a:pPr>
            <a:r>
              <a:rPr lang="es-ES_tradnl" sz="1000" spc="-60" dirty="0">
                <a:solidFill>
                  <a:srgbClr val="1E7EB8"/>
                </a:solidFill>
                <a:latin typeface="Arial"/>
                <a:cs typeface="Arial"/>
              </a:rPr>
              <a:t>P</a:t>
            </a:r>
            <a:r>
              <a:rPr lang="es-ES_tradnl" sz="1000" spc="-130" dirty="0">
                <a:solidFill>
                  <a:srgbClr val="1E7EB8"/>
                </a:solidFill>
                <a:latin typeface="Arial"/>
                <a:cs typeface="Arial"/>
              </a:rPr>
              <a:t>R</a:t>
            </a:r>
            <a:r>
              <a:rPr lang="es-ES_tradnl" sz="1000" spc="-40" dirty="0">
                <a:solidFill>
                  <a:srgbClr val="1E7EB8"/>
                </a:solidFill>
                <a:latin typeface="Arial"/>
                <a:cs typeface="Arial"/>
              </a:rPr>
              <a:t>O</a:t>
            </a:r>
            <a:r>
              <a:rPr lang="es-ES_tradnl" sz="1000" spc="-45" dirty="0">
                <a:solidFill>
                  <a:srgbClr val="1E7EB8"/>
                </a:solidFill>
                <a:latin typeface="Arial"/>
                <a:cs typeface="Arial"/>
              </a:rPr>
              <a:t>G</a:t>
            </a:r>
            <a:r>
              <a:rPr lang="es-ES_tradnl" sz="1000" spc="-70" dirty="0">
                <a:solidFill>
                  <a:srgbClr val="1E7EB8"/>
                </a:solidFill>
                <a:latin typeface="Arial"/>
                <a:cs typeface="Arial"/>
              </a:rPr>
              <a:t>RAMA de</a:t>
            </a:r>
            <a:endParaRPr lang="es-ES_tradnl" sz="1000" dirty="0">
              <a:latin typeface="Arial"/>
              <a:cs typeface="Arial"/>
            </a:endParaRPr>
          </a:p>
        </p:txBody>
      </p:sp>
      <p:sp>
        <p:nvSpPr>
          <p:cNvPr id="3" name="object 3"/>
          <p:cNvSpPr txBox="1"/>
          <p:nvPr/>
        </p:nvSpPr>
        <p:spPr>
          <a:xfrm>
            <a:off x="3922640" y="6574028"/>
            <a:ext cx="3242945" cy="764312"/>
          </a:xfrm>
          <a:prstGeom prst="rect">
            <a:avLst/>
          </a:prstGeom>
        </p:spPr>
        <p:txBody>
          <a:bodyPr vert="horz" wrap="square" lIns="0" tIns="12700" rIns="0" bIns="0" rtlCol="0">
            <a:spAutoFit/>
          </a:bodyPr>
          <a:lstStyle/>
          <a:p>
            <a:pPr marL="12700">
              <a:lnSpc>
                <a:spcPct val="100000"/>
              </a:lnSpc>
              <a:spcBef>
                <a:spcPts val="100"/>
              </a:spcBef>
            </a:pPr>
            <a:r>
              <a:rPr lang="es-ES_tradnl" sz="2400" spc="-15" dirty="0">
                <a:solidFill>
                  <a:srgbClr val="D2232A"/>
                </a:solidFill>
                <a:latin typeface="Roboto-Medium"/>
                <a:cs typeface="Roboto-Medium"/>
              </a:rPr>
              <a:t>EJERCICIO</a:t>
            </a:r>
            <a:r>
              <a:rPr lang="es-ES_tradnl" sz="2400" spc="-155" dirty="0">
                <a:solidFill>
                  <a:srgbClr val="D2232A"/>
                </a:solidFill>
                <a:latin typeface="Roboto-Medium"/>
                <a:cs typeface="Roboto-Medium"/>
              </a:rPr>
              <a:t> </a:t>
            </a:r>
            <a:r>
              <a:rPr lang="es-ES_tradnl" sz="2400" spc="-5" dirty="0">
                <a:solidFill>
                  <a:srgbClr val="D2232A"/>
                </a:solidFill>
                <a:latin typeface="Roboto-Medium"/>
                <a:cs typeface="Roboto-Medium"/>
              </a:rPr>
              <a:t> </a:t>
            </a:r>
          </a:p>
          <a:p>
            <a:pPr marL="12700">
              <a:lnSpc>
                <a:spcPct val="100000"/>
              </a:lnSpc>
              <a:spcBef>
                <a:spcPts val="100"/>
              </a:spcBef>
            </a:pPr>
            <a:r>
              <a:rPr lang="es-ES_tradnl" sz="2400" spc="-5" dirty="0">
                <a:solidFill>
                  <a:srgbClr val="D2232A"/>
                </a:solidFill>
                <a:latin typeface="Roboto-Medium"/>
                <a:cs typeface="Roboto-Medium"/>
              </a:rPr>
              <a:t>DE SIMULACIÓN</a:t>
            </a:r>
            <a:endParaRPr lang="es-ES_tradnl" sz="2400" dirty="0">
              <a:latin typeface="Roboto-Medium"/>
              <a:cs typeface="Roboto-Medium"/>
            </a:endParaRP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lang="es-ES_tradnl" dirty="0"/>
          </a:p>
        </p:txBody>
      </p:sp>
      <p:sp>
        <p:nvSpPr>
          <p:cNvPr id="5" name="object 5"/>
          <p:cNvSpPr txBox="1"/>
          <p:nvPr/>
        </p:nvSpPr>
        <p:spPr>
          <a:xfrm>
            <a:off x="6946900" y="3766820"/>
            <a:ext cx="3909331" cy="756920"/>
          </a:xfrm>
          <a:prstGeom prst="rect">
            <a:avLst/>
          </a:prstGeom>
        </p:spPr>
        <p:txBody>
          <a:bodyPr vert="horz" wrap="square" lIns="0" tIns="12700" rIns="0" bIns="0" rtlCol="0">
            <a:spAutoFit/>
          </a:bodyPr>
          <a:lstStyle/>
          <a:p>
            <a:pPr marL="12700">
              <a:lnSpc>
                <a:spcPct val="100000"/>
              </a:lnSpc>
              <a:spcBef>
                <a:spcPts val="100"/>
              </a:spcBef>
            </a:pPr>
            <a:r>
              <a:rPr lang="es-ES_tradnl" sz="4800" spc="-85" dirty="0">
                <a:latin typeface="Roboto-Medium"/>
                <a:cs typeface="Roboto-Medium"/>
              </a:rPr>
              <a:t>Tercera parte</a:t>
            </a:r>
            <a:endParaRPr lang="es-ES_tradnl" sz="4800" dirty="0">
              <a:latin typeface="Roboto-Medium"/>
              <a:cs typeface="Roboto-Medium"/>
            </a:endParaRP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lang="es-ES_tradnl" sz="2000" b="1" spc="-229" dirty="0">
                <a:solidFill>
                  <a:srgbClr val="1E7EB8"/>
                </a:solidFill>
                <a:latin typeface="Arial"/>
                <a:cs typeface="Arial"/>
              </a:rPr>
              <a:t>EMERGENCIAS</a:t>
            </a:r>
            <a:endParaRPr lang="es-ES_tradnl" sz="2000" dirty="0">
              <a:latin typeface="Arial"/>
              <a:cs typeface="Arial"/>
            </a:endParaRPr>
          </a:p>
        </p:txBody>
      </p:sp>
      <p:sp>
        <p:nvSpPr>
          <p:cNvPr id="7" name="object 7"/>
          <p:cNvSpPr txBox="1"/>
          <p:nvPr/>
        </p:nvSpPr>
        <p:spPr>
          <a:xfrm>
            <a:off x="9394812" y="6876288"/>
            <a:ext cx="631825" cy="182101"/>
          </a:xfrm>
          <a:prstGeom prst="rect">
            <a:avLst/>
          </a:prstGeom>
        </p:spPr>
        <p:txBody>
          <a:bodyPr vert="horz" wrap="square" lIns="0" tIns="12700" rIns="0" bIns="0" rtlCol="0">
            <a:spAutoFit/>
          </a:bodyPr>
          <a:lstStyle/>
          <a:p>
            <a:pPr marL="12700">
              <a:lnSpc>
                <a:spcPct val="100000"/>
              </a:lnSpc>
              <a:spcBef>
                <a:spcPts val="100"/>
              </a:spcBef>
            </a:pPr>
            <a:r>
              <a:rPr lang="es-ES_tradnl" sz="1100" spc="-100" dirty="0">
                <a:solidFill>
                  <a:srgbClr val="1E7EB8"/>
                </a:solidFill>
                <a:latin typeface="Arial"/>
                <a:cs typeface="Arial"/>
              </a:rPr>
              <a:t>sanitarias</a:t>
            </a:r>
            <a:endParaRPr lang="es-ES_tradnl" sz="1100" dirty="0">
              <a:latin typeface="Arial"/>
              <a:cs typeface="Arial"/>
            </a:endParaRPr>
          </a:p>
        </p:txBody>
      </p:sp>
      <p:sp>
        <p:nvSpPr>
          <p:cNvPr id="8" name="object 8"/>
          <p:cNvSpPr txBox="1"/>
          <p:nvPr/>
        </p:nvSpPr>
        <p:spPr>
          <a:xfrm>
            <a:off x="7190317" y="4660392"/>
            <a:ext cx="2862580" cy="1618391"/>
          </a:xfrm>
          <a:prstGeom prst="rect">
            <a:avLst/>
          </a:prstGeom>
        </p:spPr>
        <p:txBody>
          <a:bodyPr vert="horz" wrap="square" lIns="0" tIns="27939" rIns="0" bIns="0" rtlCol="0">
            <a:spAutoFit/>
          </a:bodyPr>
          <a:lstStyle/>
          <a:p>
            <a:pPr marL="12700" marR="5080">
              <a:lnSpc>
                <a:spcPts val="3100"/>
              </a:lnSpc>
              <a:spcBef>
                <a:spcPts val="219"/>
              </a:spcBef>
            </a:pPr>
            <a:r>
              <a:rPr lang="es-ES_tradnl" sz="2600" spc="-10" dirty="0">
                <a:latin typeface="Roboto-Medium"/>
                <a:cs typeface="Roboto-Medium"/>
              </a:rPr>
              <a:t>Adaptación de las medidas sociales y de salud pública </a:t>
            </a:r>
            <a:br>
              <a:rPr lang="es-ES_tradnl" sz="2600" spc="-10" dirty="0">
                <a:latin typeface="Roboto-Medium"/>
                <a:cs typeface="Roboto-Medium"/>
              </a:rPr>
            </a:br>
            <a:r>
              <a:rPr lang="es-ES_tradnl" sz="2600" spc="-10" dirty="0">
                <a:latin typeface="Roboto-Medium"/>
                <a:cs typeface="Roboto-Medium"/>
              </a:rPr>
              <a:t>(al contexto local)</a:t>
            </a:r>
            <a:endParaRPr lang="es-ES_tradnl" sz="2600" dirty="0">
              <a:latin typeface="Roboto-Medium"/>
              <a:cs typeface="Roboto-Medium"/>
            </a:endParaRPr>
          </a:p>
        </p:txBody>
      </p:sp>
      <p:sp>
        <p:nvSpPr>
          <p:cNvPr id="9" name="object 9"/>
          <p:cNvSpPr/>
          <p:nvPr/>
        </p:nvSpPr>
        <p:spPr>
          <a:xfrm>
            <a:off x="846162" y="1797951"/>
            <a:ext cx="5950419" cy="3966946"/>
          </a:xfrm>
          <a:prstGeom prst="rect">
            <a:avLst/>
          </a:prstGeom>
          <a:blipFill>
            <a:blip r:embed="rId2" cstate="print"/>
            <a:stretch>
              <a:fillRect/>
            </a:stretch>
          </a:blipFill>
        </p:spPr>
        <p:txBody>
          <a:bodyPr wrap="square" lIns="0" tIns="0" rIns="0" bIns="0" rtlCol="0"/>
          <a:lstStyle/>
          <a:p>
            <a:endParaRPr lang="es-ES_tradnl" dirty="0"/>
          </a:p>
        </p:txBody>
      </p:sp>
      <p:pic>
        <p:nvPicPr>
          <p:cNvPr id="10" name="Picture 9">
            <a:extLst>
              <a:ext uri="{FF2B5EF4-FFF2-40B4-BE49-F238E27FC236}">
                <a16:creationId xmlns:a16="http://schemas.microsoft.com/office/drawing/2014/main" id="{8ABA79BF-D0B6-9D48-8C39-1B0B67B34F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6493002"/>
            <a:ext cx="2679700" cy="6731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815929" cy="461665"/>
          </a:xfrm>
          <a:prstGeom prst="rect">
            <a:avLst/>
          </a:prstGeom>
        </p:spPr>
        <p:txBody>
          <a:bodyPr vert="horz" wrap="square" lIns="0" tIns="0" rIns="0" bIns="0" rtlCol="0">
            <a:spAutoFit/>
          </a:bodyPr>
          <a:lstStyle/>
          <a:p>
            <a:pPr marL="213872">
              <a:lnSpc>
                <a:spcPts val="3592"/>
              </a:lnSpc>
            </a:pPr>
            <a:r>
              <a:rPr lang="es-ES_tradnl" sz="3158" spc="-4" dirty="0"/>
              <a:t>Actualización de la situación</a:t>
            </a:r>
            <a:endParaRPr lang="es-ES_tradnl" sz="3158" dirty="0"/>
          </a:p>
        </p:txBody>
      </p:sp>
      <p:sp>
        <p:nvSpPr>
          <p:cNvPr id="3" name="object 3"/>
          <p:cNvSpPr/>
          <p:nvPr/>
        </p:nvSpPr>
        <p:spPr>
          <a:xfrm>
            <a:off x="118241" y="812800"/>
            <a:ext cx="10456918" cy="6324600"/>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es-ES_tradnl" sz="1579" dirty="0">
                <a:solidFill>
                  <a:prstClr val="black"/>
                </a:solidFill>
                <a:latin typeface="Calibri"/>
              </a:rPr>
              <a:t>Desde que se suavizaron las medidas de salud pública y sociales (MSPS), se ha registrado un aumento gradual de los casos de COVID-19 en todo el país. Siguen prohibidas las grandes concentraciones y se han introducido medidas de salud pública para tratar de romper las cadenas de transmisión. Entre ellas, recomendaciones sobre el uso de mascarillas, el aforo máximo de los locales comerciales y de entretenimiento y medidas sanitarias como el lavado de manos y la limpieza de los espacios públicos.</a:t>
            </a:r>
          </a:p>
          <a:p>
            <a:pPr defTabSz="802020"/>
            <a:endParaRPr lang="es-ES_tradnl" sz="1579" dirty="0">
              <a:solidFill>
                <a:prstClr val="black"/>
              </a:solidFill>
              <a:latin typeface="Calibri"/>
            </a:endParaRPr>
          </a:p>
          <a:p>
            <a:pPr defTabSz="802020"/>
            <a:r>
              <a:rPr lang="es-ES_tradnl" sz="1579" dirty="0">
                <a:solidFill>
                  <a:prstClr val="black"/>
                </a:solidFill>
                <a:latin typeface="Calibri"/>
              </a:rPr>
              <a:t>Lamentablemente, las autoridades de salud pública de la ciudad XXX han constatado un enorme aumento de los casos en los últimos días —alrededor de cuatro veces el promedio nacional—, lo que ha llevado a los funcionarios locales a recomendar la reintroducción de medidas de salud pública y sociales más estrictas. Las causas del brote no están claras, pero la prensa plantea varias teorías. Entre ellas:</a:t>
            </a:r>
          </a:p>
          <a:p>
            <a:pPr defTabSz="802020"/>
            <a:endParaRPr lang="es-ES_tradnl" sz="1579" dirty="0">
              <a:solidFill>
                <a:prstClr val="black"/>
              </a:solidFill>
              <a:latin typeface="Calibri"/>
            </a:endParaRPr>
          </a:p>
          <a:p>
            <a:pPr marL="285750" indent="-285750" defTabSz="802020">
              <a:buFont typeface="Arial" panose="020B0604020202020204" pitchFamily="34" charset="0"/>
              <a:buChar char="•"/>
            </a:pPr>
            <a:r>
              <a:rPr lang="es-ES_tradnl" sz="1579" dirty="0">
                <a:solidFill>
                  <a:prstClr val="black"/>
                </a:solidFill>
                <a:latin typeface="Calibri"/>
              </a:rPr>
              <a:t>La causa son los grupos étnicos minoritarios y los hogares en los que conviven varias generaciones, a menudo abarrotados, debido a su falta de distanciamiento físico.</a:t>
            </a:r>
          </a:p>
          <a:p>
            <a:pPr marL="285750" indent="-285750" defTabSz="802020">
              <a:buFont typeface="Arial" panose="020B0604020202020204" pitchFamily="34" charset="0"/>
              <a:buChar char="•"/>
            </a:pPr>
            <a:r>
              <a:rPr lang="es-ES_tradnl" sz="1579" dirty="0">
                <a:solidFill>
                  <a:prstClr val="black"/>
                </a:solidFill>
              </a:rPr>
              <a:t>Se han celebrado fiestas ilegales desde que se suavizaron las restricciones de las MSPS. Entre otras, se celebró una fiesta después de un partido de fútbol, una boda con más de 100 invitados y dos fiestas ilegales en domicilios particulares que fueron interrumpidas por la policía.</a:t>
            </a:r>
          </a:p>
          <a:p>
            <a:pPr marL="285750" indent="-285750" defTabSz="802020">
              <a:buFont typeface="Arial" panose="020B0604020202020204" pitchFamily="34" charset="0"/>
              <a:buChar char="•"/>
            </a:pPr>
            <a:r>
              <a:rPr lang="es-ES_tradnl" sz="1579" dirty="0">
                <a:solidFill>
                  <a:prstClr val="black"/>
                </a:solidFill>
              </a:rPr>
              <a:t>Los trabajadores itinerantes que regresan a la zona para ayudar con las cosechas de fruta en el distrito circundante se han quedado en la ciudad porque hay alojamientos disponibles a bajo costo.</a:t>
            </a:r>
          </a:p>
          <a:p>
            <a:pPr marL="285750" indent="-285750" defTabSz="802020">
              <a:buFont typeface="Arial" panose="020B0604020202020204" pitchFamily="34" charset="0"/>
              <a:buChar char="•"/>
            </a:pPr>
            <a:r>
              <a:rPr lang="es-ES_tradnl" sz="1579" dirty="0">
                <a:solidFill>
                  <a:prstClr val="black"/>
                </a:solidFill>
              </a:rPr>
              <a:t>Los turistas de otras partes del país se han visto atraídos por la región porque los viajes internacionales están restringidos.</a:t>
            </a:r>
          </a:p>
          <a:p>
            <a:pPr defTabSz="802020"/>
            <a:endParaRPr lang="es-ES_tradnl" sz="1579" dirty="0">
              <a:solidFill>
                <a:prstClr val="black"/>
              </a:solidFill>
              <a:latin typeface="Calibri"/>
            </a:endParaRPr>
          </a:p>
          <a:p>
            <a:pPr defTabSz="802020"/>
            <a:r>
              <a:rPr lang="es-ES_tradnl" sz="1579" dirty="0">
                <a:solidFill>
                  <a:prstClr val="black"/>
                </a:solidFill>
                <a:latin typeface="Calibri"/>
              </a:rPr>
              <a:t>La población local es reacia a reintroducir las medidas por las siguientes razones:</a:t>
            </a:r>
          </a:p>
          <a:p>
            <a:pPr defTabSz="802020"/>
            <a:endParaRPr lang="es-ES_tradnl" sz="1579" dirty="0">
              <a:solidFill>
                <a:prstClr val="black"/>
              </a:solidFill>
              <a:latin typeface="Calibri"/>
            </a:endParaRPr>
          </a:p>
          <a:p>
            <a:pPr marL="285750" indent="-285750" defTabSz="802020">
              <a:buFont typeface="Arial" panose="020B0604020202020204" pitchFamily="34" charset="0"/>
              <a:buChar char="•"/>
            </a:pPr>
            <a:r>
              <a:rPr lang="es-ES_tradnl" sz="1579" dirty="0">
                <a:solidFill>
                  <a:prstClr val="black"/>
                </a:solidFill>
                <a:latin typeface="Calibri"/>
              </a:rPr>
              <a:t>La zona depende en gran medida del turismo y la agricultura estacional. Esto representa más del 50% de la economía local.</a:t>
            </a:r>
          </a:p>
          <a:p>
            <a:pPr marL="285750" indent="-285750" defTabSz="802020">
              <a:buFont typeface="Arial" panose="020B0604020202020204" pitchFamily="34" charset="0"/>
              <a:buChar char="•"/>
            </a:pPr>
            <a:r>
              <a:rPr lang="es-ES_tradnl" sz="1579" dirty="0">
                <a:solidFill>
                  <a:prstClr val="black"/>
                </a:solidFill>
                <a:latin typeface="Calibri"/>
              </a:rPr>
              <a:t>Existe la preocupación de que, si se reintroducen las MSPS, puede haber violencia y disturbios dirigidos a los grupos minoritarios del distrito.</a:t>
            </a:r>
          </a:p>
          <a:p>
            <a:pPr marL="285750" indent="-285750" defTabSz="802020">
              <a:buFont typeface="Arial" panose="020B0604020202020204" pitchFamily="34" charset="0"/>
              <a:buChar char="•"/>
            </a:pPr>
            <a:r>
              <a:rPr lang="es-ES_tradnl" sz="1579" dirty="0">
                <a:solidFill>
                  <a:prstClr val="black"/>
                </a:solidFill>
                <a:latin typeface="Calibri"/>
              </a:rPr>
              <a:t>Es probable que las empresas locales, que están en dificultades, se vean obligadas a cerrar definitivamente.</a:t>
            </a:r>
          </a:p>
          <a:p>
            <a:pPr marL="285750" indent="-285750" defTabSz="802020">
              <a:buFont typeface="Arial" panose="020B0604020202020204" pitchFamily="34" charset="0"/>
              <a:buChar char="•"/>
            </a:pPr>
            <a:r>
              <a:rPr lang="es-ES_tradnl" sz="1579" dirty="0">
                <a:solidFill>
                  <a:prstClr val="black"/>
                </a:solidFill>
                <a:latin typeface="Calibri"/>
              </a:rPr>
              <a:t>El estigma de volver a introducir las MSPS probablemente empañe la imagen del distrito durante un tiempo.</a:t>
            </a: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lang="es-ES_tradnl" sz="1579" dirty="0">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defRPr/>
              </a:pPr>
              <a:endParaRPr lang="es-ES_tradnl" sz="1579" dirty="0">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lang="es-ES_tradnl" sz="1579" dirty="0">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defRPr/>
              </a:pPr>
              <a:endParaRPr lang="es-ES_tradnl" sz="1579" dirty="0">
                <a:solidFill>
                  <a:prstClr val="black"/>
                </a:solidFill>
                <a:latin typeface="Calibri"/>
              </a:endParaRPr>
            </a:p>
          </p:txBody>
        </p:sp>
      </p:grpSp>
      <p:sp>
        <p:nvSpPr>
          <p:cNvPr id="10" name="object 10"/>
          <p:cNvSpPr txBox="1"/>
          <p:nvPr/>
        </p:nvSpPr>
        <p:spPr>
          <a:xfrm>
            <a:off x="6982791" y="147706"/>
            <a:ext cx="3474128" cy="389734"/>
          </a:xfrm>
          <a:prstGeom prst="rect">
            <a:avLst/>
          </a:prstGeom>
          <a:solidFill>
            <a:srgbClr val="D86422"/>
          </a:solidFill>
        </p:spPr>
        <p:txBody>
          <a:bodyPr vert="horz" wrap="square" lIns="0" tIns="118630" rIns="0" bIns="0" rtlCol="0">
            <a:spAutoFit/>
          </a:bodyPr>
          <a:lstStyle/>
          <a:p>
            <a:pPr marL="942374" defTabSz="802020">
              <a:spcBef>
                <a:spcPts val="934"/>
              </a:spcBef>
              <a:defRPr/>
            </a:pPr>
            <a:r>
              <a:rPr lang="es-ES_tradnl" sz="1754" spc="-18" dirty="0">
                <a:solidFill>
                  <a:srgbClr val="FFFFFF"/>
                </a:solidFill>
                <a:latin typeface="Arial Black"/>
                <a:cs typeface="Arial Black"/>
              </a:rPr>
              <a:t>SITUACIÓN FICTICIA</a:t>
            </a:r>
            <a:endParaRPr lang="es-ES_tradnl" sz="1754" dirty="0">
              <a:solidFill>
                <a:prstClr val="black"/>
              </a:solidFill>
              <a:latin typeface="Arial Black"/>
              <a:cs typeface="Arial Black"/>
            </a:endParaRP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defRPr/>
            </a:pPr>
            <a:r>
              <a:rPr lang="es-ES_tradnl" spc="-4" dirty="0">
                <a:solidFill>
                  <a:prstClr val="white"/>
                </a:solidFill>
              </a:rPr>
              <a:t>pág. 19</a:t>
            </a:r>
            <a:endParaRPr lang="es-ES_tradnl" dirty="0">
              <a:solidFill>
                <a:prstClr val="white"/>
              </a:solidFill>
            </a:endParaRPr>
          </a:p>
        </p:txBody>
      </p:sp>
      <p:sp>
        <p:nvSpPr>
          <p:cNvPr id="13" name="object 13"/>
          <p:cNvSpPr txBox="1">
            <a:spLocks noGrp="1"/>
          </p:cNvSpPr>
          <p:nvPr>
            <p:ph type="ftr" sz="quarter" idx="5"/>
          </p:nvPr>
        </p:nvSpPr>
        <p:spPr>
          <a:xfrm>
            <a:off x="66894" y="7342359"/>
            <a:ext cx="1927006" cy="155879"/>
          </a:xfrm>
          <a:prstGeom prst="rect">
            <a:avLst/>
          </a:prstGeom>
        </p:spPr>
        <p:txBody>
          <a:bodyPr vert="horz" wrap="square" lIns="0" tIns="0" rIns="0" bIns="0" rtlCol="0">
            <a:spAutoFit/>
          </a:bodyPr>
          <a:lstStyle/>
          <a:p>
            <a:pPr marL="11139" defTabSz="802020">
              <a:lnSpc>
                <a:spcPts val="1250"/>
              </a:lnSpc>
              <a:defRPr/>
            </a:pPr>
            <a:r>
              <a:rPr lang="es-ES_tradnl" spc="-13" dirty="0">
                <a:solidFill>
                  <a:prstClr val="white"/>
                </a:solidFill>
              </a:rPr>
              <a:t>EJERCICIO DE SIMULACIÓN</a:t>
            </a:r>
          </a:p>
        </p:txBody>
      </p:sp>
    </p:spTree>
    <p:extLst>
      <p:ext uri="{BB962C8B-B14F-4D97-AF65-F5344CB8AC3E}">
        <p14:creationId xmlns:p14="http://schemas.microsoft.com/office/powerpoint/2010/main" val="3563972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a:bodyPr>
          <a:lstStyle/>
          <a:p>
            <a:r>
              <a:rPr lang="es-ES" dirty="0"/>
              <a:t>Programa propuesto</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pPr defTabSz="802020"/>
            <a:fld id="{7EA682B2-33C9-4D4F-9A18-C7D5F7FE2751}" type="datetime3">
              <a:rPr lang="es-ES">
                <a:solidFill>
                  <a:prstClr val="white"/>
                </a:solidFill>
              </a:rPr>
              <a:pPr defTabSz="802020"/>
              <a:t>07.12.20</a:t>
            </a:fld>
            <a:endParaRPr lang="en-US" dirty="0">
              <a:solidFill>
                <a:prstClr val="white"/>
              </a:solidFill>
            </a:endParaRPr>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08522" y="1683347"/>
            <a:ext cx="5068850" cy="3524386"/>
          </a:xfrm>
        </p:spPr>
        <p:txBody>
          <a:bodyPr>
            <a:noAutofit/>
          </a:bodyPr>
          <a:lstStyle/>
          <a:p>
            <a:pPr marL="0" indent="0">
              <a:lnSpc>
                <a:spcPct val="100000"/>
              </a:lnSpc>
              <a:spcBef>
                <a:spcPts val="614"/>
              </a:spcBef>
              <a:buClr>
                <a:srgbClr val="DD8047"/>
              </a:buClr>
              <a:buSzPct val="60000"/>
              <a:buNone/>
              <a:defRPr/>
            </a:pPr>
            <a:r>
              <a:rPr lang="es-ES" sz="1754" b="1" dirty="0">
                <a:solidFill>
                  <a:srgbClr val="0070C0"/>
                </a:solidFill>
                <a:latin typeface="+mj-lt"/>
                <a:cs typeface="Calibri" panose="020F0502020204030204" pitchFamily="34" charset="0"/>
              </a:rPr>
              <a:t>Mañana:</a:t>
            </a:r>
          </a:p>
          <a:p>
            <a:pPr defTabSz="1098601"/>
            <a:r>
              <a:rPr lang="es-ES" sz="1754" dirty="0">
                <a:latin typeface="+mj-lt"/>
              </a:rPr>
              <a:t>08.45 Inscripción</a:t>
            </a:r>
          </a:p>
          <a:p>
            <a:pPr defTabSz="1098601"/>
            <a:r>
              <a:rPr lang="es-ES" sz="1754" dirty="0">
                <a:latin typeface="+mj-lt"/>
              </a:rPr>
              <a:t>09.00 Introducción</a:t>
            </a:r>
            <a:endParaRPr lang="en-US" sz="1754" dirty="0">
              <a:latin typeface="+mj-lt"/>
            </a:endParaRPr>
          </a:p>
          <a:p>
            <a:pPr defTabSz="1098601"/>
            <a:r>
              <a:rPr lang="es-ES" sz="1754" dirty="0">
                <a:latin typeface="+mj-lt"/>
              </a:rPr>
              <a:t>09.10 Objetivos de ejercicio y cómo jugar</a:t>
            </a:r>
            <a:endParaRPr lang="en-US" sz="1754" dirty="0">
              <a:latin typeface="+mj-lt"/>
            </a:endParaRPr>
          </a:p>
          <a:p>
            <a:pPr defTabSz="1098601"/>
            <a:r>
              <a:rPr lang="es-ES" sz="1754" dirty="0">
                <a:latin typeface="+mj-lt"/>
              </a:rPr>
              <a:t>09.15 Ejercicio teórico de simulación</a:t>
            </a:r>
          </a:p>
          <a:p>
            <a:pPr defTabSz="1098601"/>
            <a:r>
              <a:rPr lang="es-ES" sz="1754" dirty="0">
                <a:latin typeface="+mj-lt"/>
              </a:rPr>
              <a:t>10.45 Pausa (15 min)</a:t>
            </a:r>
            <a:endParaRPr lang="en-US" sz="1754" dirty="0">
              <a:latin typeface="+mj-lt"/>
            </a:endParaRPr>
          </a:p>
          <a:p>
            <a:pPr defTabSz="1098601"/>
            <a:r>
              <a:rPr lang="es-ES" sz="1754" dirty="0">
                <a:latin typeface="+mj-lt"/>
              </a:rPr>
              <a:t>11.00 Ejercicio teórico de simulación</a:t>
            </a:r>
          </a:p>
          <a:p>
            <a:pPr defTabSz="1098601"/>
            <a:r>
              <a:rPr lang="es-ES" sz="1754" dirty="0">
                <a:latin typeface="+mj-lt"/>
              </a:rPr>
              <a:t>12.30 Evaluación en caliente</a:t>
            </a:r>
            <a:endParaRPr lang="en-US" sz="1754" dirty="0">
              <a:latin typeface="+mj-lt"/>
            </a:endParaRPr>
          </a:p>
          <a:p>
            <a:pPr defTabSz="1098601"/>
            <a:r>
              <a:rPr lang="es-ES" sz="1754" dirty="0">
                <a:latin typeface="+mj-lt"/>
              </a:rPr>
              <a:t>13.00 Fin de la actividad</a:t>
            </a:r>
          </a:p>
          <a:p>
            <a:pPr defTabSz="1098601"/>
            <a:r>
              <a:rPr lang="es-ES" sz="1754" dirty="0">
                <a:latin typeface="+mj-lt"/>
              </a:rPr>
              <a:t>13.00 Almuerzo</a:t>
            </a:r>
          </a:p>
        </p:txBody>
      </p:sp>
      <p:sp>
        <p:nvSpPr>
          <p:cNvPr id="6" name="TextBox 5">
            <a:extLst>
              <a:ext uri="{FF2B5EF4-FFF2-40B4-BE49-F238E27FC236}">
                <a16:creationId xmlns:a16="http://schemas.microsoft.com/office/drawing/2014/main" id="{45345226-480B-414B-AA22-2B6F837BB1F0}"/>
              </a:ext>
            </a:extLst>
          </p:cNvPr>
          <p:cNvSpPr txBox="1"/>
          <p:nvPr/>
        </p:nvSpPr>
        <p:spPr>
          <a:xfrm>
            <a:off x="5312037" y="1683347"/>
            <a:ext cx="4743991" cy="3727302"/>
          </a:xfrm>
          <a:prstGeom prst="rect">
            <a:avLst/>
          </a:prstGeom>
          <a:noFill/>
        </p:spPr>
        <p:txBody>
          <a:bodyPr wrap="none" rtlCol="0">
            <a:spAutoFit/>
          </a:bodyPr>
          <a:lstStyle/>
          <a:p>
            <a:pPr defTabSz="802020">
              <a:spcBef>
                <a:spcPts val="614"/>
              </a:spcBef>
              <a:buClr>
                <a:srgbClr val="DD8047"/>
              </a:buClr>
              <a:buSzPct val="60000"/>
              <a:defRPr/>
            </a:pPr>
            <a:r>
              <a:rPr lang="es-ES" sz="1754" b="1" dirty="0">
                <a:solidFill>
                  <a:srgbClr val="0070C0"/>
                </a:solidFill>
                <a:latin typeface="Arial" panose="020B0604020202020204"/>
                <a:cs typeface="Calibri" panose="020F0502020204030204" pitchFamily="34" charset="0"/>
              </a:rPr>
              <a:t>Tarde:</a:t>
            </a:r>
          </a:p>
          <a:p>
            <a:pPr defTabSz="802020">
              <a:spcBef>
                <a:spcPts val="614"/>
              </a:spcBef>
              <a:buClr>
                <a:srgbClr val="DD8047"/>
              </a:buClr>
              <a:buSzPct val="60000"/>
              <a:defRPr/>
            </a:pPr>
            <a:r>
              <a:rPr lang="es-ES" sz="1754" dirty="0">
                <a:solidFill>
                  <a:srgbClr val="383838"/>
                </a:solidFill>
                <a:latin typeface="Arial" panose="020B0604020202020204"/>
                <a:cs typeface="Calibri" panose="020F0502020204030204" pitchFamily="34" charset="0"/>
              </a:rPr>
              <a:t>14.00   Resumen de la mañana</a:t>
            </a:r>
          </a:p>
          <a:p>
            <a:pPr defTabSz="802020">
              <a:spcBef>
                <a:spcPts val="614"/>
              </a:spcBef>
              <a:buClr>
                <a:srgbClr val="DD8047"/>
              </a:buClr>
              <a:buSzPct val="60000"/>
              <a:defRPr/>
            </a:pPr>
            <a:r>
              <a:rPr lang="es-ES" sz="1754" dirty="0">
                <a:solidFill>
                  <a:srgbClr val="383838"/>
                </a:solidFill>
                <a:latin typeface="Arial" panose="020B0604020202020204"/>
                <a:cs typeface="Calibri" panose="020F0502020204030204" pitchFamily="34" charset="0"/>
              </a:rPr>
              <a:t>14.15   Análisis de las lagunas y planificación </a:t>
            </a:r>
          </a:p>
          <a:p>
            <a:pPr defTabSz="802020">
              <a:spcBef>
                <a:spcPts val="614"/>
              </a:spcBef>
              <a:buClr>
                <a:srgbClr val="DD8047"/>
              </a:buClr>
              <a:buSzPct val="60000"/>
              <a:defRPr/>
            </a:pPr>
            <a:r>
              <a:rPr lang="es-ES" sz="1754" dirty="0">
                <a:solidFill>
                  <a:srgbClr val="383838"/>
                </a:solidFill>
                <a:latin typeface="Arial" panose="020B0604020202020204"/>
                <a:cs typeface="Calibri" panose="020F0502020204030204" pitchFamily="34" charset="0"/>
              </a:rPr>
              <a:t>	de medidas </a:t>
            </a:r>
            <a:r>
              <a:rPr lang="es-ES" sz="1579" i="1" dirty="0">
                <a:solidFill>
                  <a:srgbClr val="383838"/>
                </a:solidFill>
                <a:latin typeface="Arial" panose="020B0604020202020204"/>
                <a:cs typeface="Calibri" panose="020F0502020204030204" pitchFamily="34" charset="0"/>
              </a:rPr>
              <a:t>(trabajo en grupo)</a:t>
            </a:r>
          </a:p>
          <a:p>
            <a:pPr defTabSz="802020">
              <a:spcBef>
                <a:spcPts val="614"/>
              </a:spcBef>
              <a:buClr>
                <a:srgbClr val="DD8047"/>
              </a:buClr>
              <a:buSzPct val="60000"/>
              <a:defRPr/>
            </a:pPr>
            <a:r>
              <a:rPr lang="es-ES" sz="1754" dirty="0">
                <a:solidFill>
                  <a:srgbClr val="383838"/>
                </a:solidFill>
                <a:latin typeface="Arial" panose="020B0604020202020204"/>
                <a:cs typeface="Calibri" panose="020F0502020204030204" pitchFamily="34" charset="0"/>
              </a:rPr>
              <a:t>15.30   Pausa (15 min)</a:t>
            </a:r>
          </a:p>
          <a:p>
            <a:pPr defTabSz="802020">
              <a:spcBef>
                <a:spcPts val="614"/>
              </a:spcBef>
              <a:buClr>
                <a:srgbClr val="DD8047"/>
              </a:buClr>
              <a:buSzPct val="60000"/>
              <a:defRPr/>
            </a:pPr>
            <a:r>
              <a:rPr lang="es-ES" sz="1754" dirty="0">
                <a:solidFill>
                  <a:srgbClr val="383838"/>
                </a:solidFill>
                <a:latin typeface="Arial" panose="020B0604020202020204"/>
                <a:cs typeface="Calibri" panose="020F0502020204030204" pitchFamily="34" charset="0"/>
              </a:rPr>
              <a:t>15.45   Planificación de medidas (cont.)  </a:t>
            </a:r>
          </a:p>
          <a:p>
            <a:pPr defTabSz="802020">
              <a:spcBef>
                <a:spcPts val="614"/>
              </a:spcBef>
              <a:buClr>
                <a:srgbClr val="DD8047"/>
              </a:buClr>
              <a:buSzPct val="60000"/>
              <a:defRPr/>
            </a:pPr>
            <a:r>
              <a:rPr lang="es-ES" sz="1754" i="1" dirty="0">
                <a:solidFill>
                  <a:srgbClr val="383838"/>
                </a:solidFill>
                <a:latin typeface="Arial" panose="020B0604020202020204"/>
                <a:cs typeface="Calibri" panose="020F0502020204030204" pitchFamily="34" charset="0"/>
              </a:rPr>
              <a:t>	</a:t>
            </a:r>
            <a:r>
              <a:rPr lang="es-ES" sz="1579" i="1" dirty="0">
                <a:solidFill>
                  <a:srgbClr val="383838"/>
                </a:solidFill>
                <a:latin typeface="Arial" panose="020B0604020202020204"/>
                <a:cs typeface="Calibri" panose="020F0502020204030204" pitchFamily="34" charset="0"/>
              </a:rPr>
              <a:t>(trabajo en grupo)</a:t>
            </a:r>
            <a:endParaRPr lang="en-US" sz="1754" i="1" dirty="0">
              <a:solidFill>
                <a:srgbClr val="383838"/>
              </a:solidFill>
              <a:latin typeface="Arial" panose="020B0604020202020204"/>
              <a:cs typeface="Calibri" panose="020F0502020204030204" pitchFamily="34" charset="0"/>
            </a:endParaRPr>
          </a:p>
          <a:p>
            <a:pPr defTabSz="802020">
              <a:spcBef>
                <a:spcPts val="614"/>
              </a:spcBef>
              <a:buClr>
                <a:srgbClr val="DD8047"/>
              </a:buClr>
              <a:buSzPct val="60000"/>
              <a:defRPr/>
            </a:pPr>
            <a:r>
              <a:rPr lang="es-ES" sz="1754" dirty="0">
                <a:solidFill>
                  <a:srgbClr val="383838"/>
                </a:solidFill>
                <a:latin typeface="Arial" panose="020B0604020202020204"/>
                <a:cs typeface="Calibri" panose="020F0502020204030204" pitchFamily="34" charset="0"/>
              </a:rPr>
              <a:t>16.30   Consolidación en sesión plenaria</a:t>
            </a:r>
          </a:p>
          <a:p>
            <a:pPr defTabSz="802020">
              <a:spcBef>
                <a:spcPts val="614"/>
              </a:spcBef>
              <a:buClr>
                <a:srgbClr val="DD8047"/>
              </a:buClr>
              <a:buSzPct val="60000"/>
              <a:defRPr/>
            </a:pPr>
            <a:r>
              <a:rPr lang="es-ES" sz="1754" dirty="0">
                <a:solidFill>
                  <a:srgbClr val="383838"/>
                </a:solidFill>
                <a:latin typeface="Arial" panose="020B0604020202020204"/>
                <a:cs typeface="Calibri" panose="020F0502020204030204" pitchFamily="34" charset="0"/>
              </a:rPr>
              <a:t>17.00   Resumen y próximos pasos</a:t>
            </a:r>
          </a:p>
          <a:p>
            <a:pPr defTabSz="802020">
              <a:spcBef>
                <a:spcPts val="614"/>
              </a:spcBef>
              <a:buClr>
                <a:srgbClr val="DD8047"/>
              </a:buClr>
              <a:buSzPct val="60000"/>
              <a:defRPr/>
            </a:pPr>
            <a:r>
              <a:rPr lang="es-ES" sz="1754" dirty="0">
                <a:solidFill>
                  <a:srgbClr val="383838"/>
                </a:solidFill>
                <a:latin typeface="Arial" panose="020B0604020202020204"/>
                <a:cs typeface="Calibri" panose="020F0502020204030204" pitchFamily="34" charset="0"/>
              </a:rPr>
              <a:t>17.30   Cierre</a:t>
            </a:r>
          </a:p>
          <a:p>
            <a:pPr defTabSz="802020"/>
            <a:endParaRPr lang="en-US" sz="1754" dirty="0">
              <a:solidFill>
                <a:prstClr val="black"/>
              </a:solidFill>
              <a:latin typeface="Arial" panose="020B0604020202020204"/>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230721" y="1683347"/>
            <a:ext cx="0" cy="3524386"/>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0" name="object 3">
            <a:extLst>
              <a:ext uri="{FF2B5EF4-FFF2-40B4-BE49-F238E27FC236}">
                <a16:creationId xmlns:a16="http://schemas.microsoft.com/office/drawing/2014/main" id="{90405DC4-D837-F84E-9D9C-1115A8411B3B}"/>
              </a:ext>
            </a:extLst>
          </p:cNvPr>
          <p:cNvGrpSpPr/>
          <p:nvPr/>
        </p:nvGrpSpPr>
        <p:grpSpPr>
          <a:xfrm>
            <a:off x="0" y="7251191"/>
            <a:ext cx="10693400" cy="320040"/>
            <a:chOff x="0" y="7251191"/>
            <a:chExt cx="10693400" cy="320040"/>
          </a:xfrm>
        </p:grpSpPr>
        <p:sp>
          <p:nvSpPr>
            <p:cNvPr id="11" name="object 4">
              <a:extLst>
                <a:ext uri="{FF2B5EF4-FFF2-40B4-BE49-F238E27FC236}">
                  <a16:creationId xmlns:a16="http://schemas.microsoft.com/office/drawing/2014/main" id="{E48874B9-774F-2A41-B87D-4BB8DABC1128}"/>
                </a:ext>
              </a:extLst>
            </p:cNvPr>
            <p:cNvSpPr/>
            <p:nvPr/>
          </p:nvSpPr>
          <p:spPr>
            <a:xfrm>
              <a:off x="0" y="7257287"/>
              <a:ext cx="10692384"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2" name="object 5">
              <a:extLst>
                <a:ext uri="{FF2B5EF4-FFF2-40B4-BE49-F238E27FC236}">
                  <a16:creationId xmlns:a16="http://schemas.microsoft.com/office/drawing/2014/main" id="{952E36EF-CC89-B642-B61E-B88FD07CC088}"/>
                </a:ext>
              </a:extLst>
            </p:cNvPr>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dirty="0"/>
            </a:p>
          </p:txBody>
        </p:sp>
        <p:sp>
          <p:nvSpPr>
            <p:cNvPr id="13" name="object 6">
              <a:extLst>
                <a:ext uri="{FF2B5EF4-FFF2-40B4-BE49-F238E27FC236}">
                  <a16:creationId xmlns:a16="http://schemas.microsoft.com/office/drawing/2014/main" id="{4645013F-226C-BF47-AF9B-E0882E718CD3}"/>
                </a:ext>
              </a:extLst>
            </p:cNvPr>
            <p:cNvSpPr/>
            <p:nvPr/>
          </p:nvSpPr>
          <p:spPr>
            <a:xfrm>
              <a:off x="2688335"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4" name="object 7">
              <a:extLst>
                <a:ext uri="{FF2B5EF4-FFF2-40B4-BE49-F238E27FC236}">
                  <a16:creationId xmlns:a16="http://schemas.microsoft.com/office/drawing/2014/main" id="{3304F719-363F-F846-8A0A-D3B07AE26834}"/>
                </a:ext>
              </a:extLst>
            </p:cNvPr>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dirty="0"/>
            </a:p>
          </p:txBody>
        </p:sp>
        <p:sp>
          <p:nvSpPr>
            <p:cNvPr id="15" name="object 8">
              <a:extLst>
                <a:ext uri="{FF2B5EF4-FFF2-40B4-BE49-F238E27FC236}">
                  <a16:creationId xmlns:a16="http://schemas.microsoft.com/office/drawing/2014/main" id="{40C6C6DD-4450-0548-A9F8-18C6BA13B980}"/>
                </a:ext>
              </a:extLst>
            </p:cNvPr>
            <p:cNvSpPr/>
            <p:nvPr/>
          </p:nvSpPr>
          <p:spPr>
            <a:xfrm>
              <a:off x="2508504" y="7257287"/>
              <a:ext cx="3691128" cy="31089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6" name="object 9">
              <a:extLst>
                <a:ext uri="{FF2B5EF4-FFF2-40B4-BE49-F238E27FC236}">
                  <a16:creationId xmlns:a16="http://schemas.microsoft.com/office/drawing/2014/main" id="{0DADBDAC-6B1E-4344-ABAA-8C422192B13D}"/>
                </a:ext>
              </a:extLst>
            </p:cNvPr>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dirty="0"/>
            </a:p>
          </p:txBody>
        </p:sp>
        <p:sp>
          <p:nvSpPr>
            <p:cNvPr id="17" name="object 10">
              <a:extLst>
                <a:ext uri="{FF2B5EF4-FFF2-40B4-BE49-F238E27FC236}">
                  <a16:creationId xmlns:a16="http://schemas.microsoft.com/office/drawing/2014/main" id="{F9D1F1D1-FB09-A44A-9DF3-1D7EF0DF2008}"/>
                </a:ext>
              </a:extLst>
            </p:cNvPr>
            <p:cNvSpPr/>
            <p:nvPr/>
          </p:nvSpPr>
          <p:spPr>
            <a:xfrm>
              <a:off x="1054608" y="7251191"/>
              <a:ext cx="3770376"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8" name="object 11">
              <a:extLst>
                <a:ext uri="{FF2B5EF4-FFF2-40B4-BE49-F238E27FC236}">
                  <a16:creationId xmlns:a16="http://schemas.microsoft.com/office/drawing/2014/main" id="{F81B3B51-1464-5F42-B3B7-997229982E08}"/>
                </a:ext>
              </a:extLst>
            </p:cNvPr>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dirty="0"/>
            </a:p>
          </p:txBody>
        </p:sp>
        <p:sp>
          <p:nvSpPr>
            <p:cNvPr id="19" name="object 12">
              <a:extLst>
                <a:ext uri="{FF2B5EF4-FFF2-40B4-BE49-F238E27FC236}">
                  <a16:creationId xmlns:a16="http://schemas.microsoft.com/office/drawing/2014/main" id="{C0E16E6D-C380-4246-96C5-C4F963EEFE25}"/>
                </a:ext>
              </a:extLst>
            </p:cNvPr>
            <p:cNvSpPr/>
            <p:nvPr/>
          </p:nvSpPr>
          <p:spPr>
            <a:xfrm>
              <a:off x="862583" y="7251191"/>
              <a:ext cx="3767328"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0" name="object 13">
              <a:extLst>
                <a:ext uri="{FF2B5EF4-FFF2-40B4-BE49-F238E27FC236}">
                  <a16:creationId xmlns:a16="http://schemas.microsoft.com/office/drawing/2014/main" id="{45516F1C-0E67-FF4A-94FA-B8139E3EE625}"/>
                </a:ext>
              </a:extLst>
            </p:cNvPr>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dirty="0"/>
            </a:p>
          </p:txBody>
        </p:sp>
        <p:sp>
          <p:nvSpPr>
            <p:cNvPr id="21" name="object 14">
              <a:extLst>
                <a:ext uri="{FF2B5EF4-FFF2-40B4-BE49-F238E27FC236}">
                  <a16:creationId xmlns:a16="http://schemas.microsoft.com/office/drawing/2014/main" id="{E9636D09-EDBF-0747-AC62-2CF270888B4C}"/>
                </a:ext>
              </a:extLst>
            </p:cNvPr>
            <p:cNvSpPr/>
            <p:nvPr/>
          </p:nvSpPr>
          <p:spPr>
            <a:xfrm>
              <a:off x="155447" y="7251191"/>
              <a:ext cx="1862327"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2" name="object 15">
              <a:extLst>
                <a:ext uri="{FF2B5EF4-FFF2-40B4-BE49-F238E27FC236}">
                  <a16:creationId xmlns:a16="http://schemas.microsoft.com/office/drawing/2014/main" id="{95EA754E-CB11-434A-BB28-EDDE5B5CF98A}"/>
                </a:ext>
              </a:extLst>
            </p:cNvPr>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dirty="0"/>
            </a:p>
          </p:txBody>
        </p:sp>
        <p:sp>
          <p:nvSpPr>
            <p:cNvPr id="23" name="object 16">
              <a:extLst>
                <a:ext uri="{FF2B5EF4-FFF2-40B4-BE49-F238E27FC236}">
                  <a16:creationId xmlns:a16="http://schemas.microsoft.com/office/drawing/2014/main" id="{F4DD3A2A-4A36-C944-BE47-BF2446B7F1F8}"/>
                </a:ext>
              </a:extLst>
            </p:cNvPr>
            <p:cNvSpPr/>
            <p:nvPr/>
          </p:nvSpPr>
          <p:spPr>
            <a:xfrm>
              <a:off x="0" y="7251191"/>
              <a:ext cx="1837944" cy="31699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24" name="object 17">
              <a:extLst>
                <a:ext uri="{FF2B5EF4-FFF2-40B4-BE49-F238E27FC236}">
                  <a16:creationId xmlns:a16="http://schemas.microsoft.com/office/drawing/2014/main" id="{E25B60A1-4F48-C042-B47B-16C3F787A212}"/>
                </a:ext>
              </a:extLst>
            </p:cNvPr>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dirty="0"/>
            </a:p>
          </p:txBody>
        </p:sp>
      </p:grpSp>
      <p:sp>
        <p:nvSpPr>
          <p:cNvPr id="25" name="object 42">
            <a:extLst>
              <a:ext uri="{FF2B5EF4-FFF2-40B4-BE49-F238E27FC236}">
                <a16:creationId xmlns:a16="http://schemas.microsoft.com/office/drawing/2014/main" id="{978D7E18-59C7-054F-9239-9E45DBA12A98}"/>
              </a:ext>
            </a:extLst>
          </p:cNvPr>
          <p:cNvSpPr txBox="1"/>
          <p:nvPr/>
        </p:nvSpPr>
        <p:spPr>
          <a:xfrm>
            <a:off x="10061770" y="7297940"/>
            <a:ext cx="450850" cy="166712"/>
          </a:xfrm>
          <a:prstGeom prst="rect">
            <a:avLst/>
          </a:prstGeom>
        </p:spPr>
        <p:txBody>
          <a:bodyPr vert="horz" wrap="square" lIns="0" tIns="0" rIns="0" bIns="0" rtlCol="0">
            <a:spAutoFit/>
          </a:bodyPr>
          <a:lstStyle/>
          <a:p>
            <a:pPr marL="12700">
              <a:lnSpc>
                <a:spcPts val="1315"/>
              </a:lnSpc>
            </a:pPr>
            <a:r>
              <a:rPr sz="1100" b="1" spc="-25" dirty="0" err="1">
                <a:solidFill>
                  <a:srgbClr val="FFFFFF"/>
                </a:solidFill>
                <a:latin typeface="Arial"/>
                <a:cs typeface="Arial"/>
              </a:rPr>
              <a:t>pág</a:t>
            </a:r>
            <a:r>
              <a:rPr sz="1100" b="1" spc="-25" dirty="0">
                <a:solidFill>
                  <a:srgbClr val="FFFFFF"/>
                </a:solidFill>
                <a:latin typeface="Arial"/>
                <a:cs typeface="Arial"/>
              </a:rPr>
              <a:t>. </a:t>
            </a:r>
            <a:r>
              <a:rPr sz="1100" b="1" spc="-114" dirty="0">
                <a:solidFill>
                  <a:srgbClr val="FFFFFF"/>
                </a:solidFill>
                <a:latin typeface="Arial"/>
                <a:cs typeface="Arial"/>
              </a:rPr>
              <a:t> </a:t>
            </a:r>
            <a:r>
              <a:rPr lang="es-ES" sz="1100" b="1" dirty="0">
                <a:solidFill>
                  <a:srgbClr val="FFFFFF"/>
                </a:solidFill>
                <a:latin typeface="Arial"/>
                <a:cs typeface="Arial"/>
              </a:rPr>
              <a:t>2</a:t>
            </a:r>
            <a:endParaRPr sz="1100" dirty="0">
              <a:latin typeface="Arial"/>
              <a:cs typeface="Arial"/>
            </a:endParaRPr>
          </a:p>
        </p:txBody>
      </p:sp>
      <p:sp>
        <p:nvSpPr>
          <p:cNvPr id="26" name="object 43">
            <a:extLst>
              <a:ext uri="{FF2B5EF4-FFF2-40B4-BE49-F238E27FC236}">
                <a16:creationId xmlns:a16="http://schemas.microsoft.com/office/drawing/2014/main" id="{98FA9038-517E-CE40-B1A7-A8C30BD53819}"/>
              </a:ext>
            </a:extLst>
          </p:cNvPr>
          <p:cNvSpPr txBox="1"/>
          <p:nvPr/>
        </p:nvSpPr>
        <p:spPr>
          <a:xfrm>
            <a:off x="76573" y="7316241"/>
            <a:ext cx="1567180" cy="151260"/>
          </a:xfrm>
          <a:prstGeom prst="rect">
            <a:avLst/>
          </a:prstGeom>
        </p:spPr>
        <p:txBody>
          <a:bodyPr vert="horz" wrap="square" lIns="0" tIns="0" rIns="0" bIns="0" rtlCol="0">
            <a:spAutoFit/>
          </a:bodyPr>
          <a:lstStyle/>
          <a:p>
            <a:pPr marL="12700">
              <a:lnSpc>
                <a:spcPts val="1315"/>
              </a:lnSpc>
            </a:pPr>
            <a:r>
              <a:rPr lang="es-ES" sz="900" b="1" spc="-35" dirty="0">
                <a:solidFill>
                  <a:srgbClr val="FFFFFF"/>
                </a:solidFill>
                <a:latin typeface="Arial"/>
                <a:cs typeface="Arial"/>
              </a:rPr>
              <a:t>EJERCICIO DE </a:t>
            </a:r>
            <a:r>
              <a:rPr sz="900" b="1" spc="-35" dirty="0">
                <a:solidFill>
                  <a:srgbClr val="FFFFFF"/>
                </a:solidFill>
                <a:latin typeface="Arial"/>
                <a:cs typeface="Arial"/>
              </a:rPr>
              <a:t>SIMULACIÓN</a:t>
            </a:r>
            <a:endParaRPr sz="900" dirty="0">
              <a:latin typeface="Arial"/>
              <a:cs typeface="Arial"/>
            </a:endParaRPr>
          </a:p>
        </p:txBody>
      </p:sp>
      <p:sp>
        <p:nvSpPr>
          <p:cNvPr id="27" name="object 44">
            <a:extLst>
              <a:ext uri="{FF2B5EF4-FFF2-40B4-BE49-F238E27FC236}">
                <a16:creationId xmlns:a16="http://schemas.microsoft.com/office/drawing/2014/main" id="{E1E45CB6-3C82-0240-AE2E-E4AF6250120C}"/>
              </a:ext>
            </a:extLst>
          </p:cNvPr>
          <p:cNvSpPr txBox="1"/>
          <p:nvPr/>
        </p:nvSpPr>
        <p:spPr>
          <a:xfrm>
            <a:off x="2092723" y="7316241"/>
            <a:ext cx="2269490" cy="181610"/>
          </a:xfrm>
          <a:prstGeom prst="rect">
            <a:avLst/>
          </a:prstGeom>
        </p:spPr>
        <p:txBody>
          <a:bodyPr vert="horz" wrap="square" lIns="0" tIns="0" rIns="0" bIns="0" rtlCol="0">
            <a:spAutoFit/>
          </a:bodyPr>
          <a:lstStyle/>
          <a:p>
            <a:pPr marL="12700">
              <a:lnSpc>
                <a:spcPts val="1315"/>
              </a:lnSpc>
            </a:pPr>
            <a:r>
              <a:rPr sz="1100" b="1" spc="-30" dirty="0">
                <a:solidFill>
                  <a:srgbClr val="FFFFFF"/>
                </a:solidFill>
                <a:latin typeface="Arial"/>
                <a:cs typeface="Arial"/>
              </a:rPr>
              <a:t>NUEVO CORONAVIRUS (COVID-19)</a:t>
            </a:r>
            <a:r>
              <a:rPr sz="1100" b="1" spc="-90" dirty="0">
                <a:solidFill>
                  <a:srgbClr val="FFFFFF"/>
                </a:solidFill>
                <a:latin typeface="Arial"/>
                <a:cs typeface="Arial"/>
              </a:rPr>
              <a:t> </a:t>
            </a:r>
            <a:endParaRPr sz="1100" dirty="0">
              <a:latin typeface="Arial"/>
              <a:cs typeface="Arial"/>
            </a:endParaRPr>
          </a:p>
        </p:txBody>
      </p:sp>
      <p:sp>
        <p:nvSpPr>
          <p:cNvPr id="28" name="object 45">
            <a:extLst>
              <a:ext uri="{FF2B5EF4-FFF2-40B4-BE49-F238E27FC236}">
                <a16:creationId xmlns:a16="http://schemas.microsoft.com/office/drawing/2014/main" id="{60677B95-4E03-F84D-98B5-290A00C6941C}"/>
              </a:ext>
            </a:extLst>
          </p:cNvPr>
          <p:cNvSpPr txBox="1"/>
          <p:nvPr/>
        </p:nvSpPr>
        <p:spPr>
          <a:xfrm>
            <a:off x="4886794" y="7343673"/>
            <a:ext cx="1200150" cy="166712"/>
          </a:xfrm>
          <a:prstGeom prst="rect">
            <a:avLst/>
          </a:prstGeom>
        </p:spPr>
        <p:txBody>
          <a:bodyPr vert="horz" wrap="square" lIns="0" tIns="0" rIns="0" bIns="0" rtlCol="0">
            <a:spAutoFit/>
          </a:bodyPr>
          <a:lstStyle/>
          <a:p>
            <a:pPr marL="12700">
              <a:lnSpc>
                <a:spcPts val="1315"/>
              </a:lnSpc>
            </a:pPr>
            <a:r>
              <a:rPr lang="es-ES" sz="1100" b="1" spc="-15" dirty="0">
                <a:solidFill>
                  <a:srgbClr val="FFFFFF"/>
                </a:solidFill>
                <a:latin typeface="Arial"/>
                <a:cs typeface="Arial"/>
              </a:rPr>
              <a:t>04/12/2020</a:t>
            </a:r>
            <a:endParaRPr sz="1100" dirty="0">
              <a:latin typeface="Arial"/>
              <a:cs typeface="Arial"/>
            </a:endParaRPr>
          </a:p>
        </p:txBody>
      </p: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85948" y="722642"/>
            <a:ext cx="490461" cy="582434"/>
          </a:xfrm>
          <a:prstGeom prst="rect">
            <a:avLst/>
          </a:prstGeom>
          <a:blipFill>
            <a:blip r:embed="rId3" cstate="print"/>
            <a:stretch>
              <a:fillRect/>
            </a:stretch>
          </a:blipFill>
        </p:spPr>
        <p:txBody>
          <a:bodyPr wrap="square" lIns="0" tIns="0" rIns="0" bIns="0" rtlCol="0"/>
          <a:lstStyle/>
          <a:p>
            <a:endParaRPr lang="es-ES_tradnl" dirty="0"/>
          </a:p>
        </p:txBody>
      </p:sp>
      <p:sp>
        <p:nvSpPr>
          <p:cNvPr id="3" name="object 3"/>
          <p:cNvSpPr txBox="1"/>
          <p:nvPr/>
        </p:nvSpPr>
        <p:spPr>
          <a:xfrm>
            <a:off x="492758" y="830071"/>
            <a:ext cx="10200641" cy="4798108"/>
          </a:xfrm>
          <a:prstGeom prst="rect">
            <a:avLst/>
          </a:prstGeom>
        </p:spPr>
        <p:txBody>
          <a:bodyPr vert="horz" wrap="square" lIns="0" tIns="12700" rIns="0" bIns="0" rtlCol="0">
            <a:spAutoFit/>
          </a:bodyPr>
          <a:lstStyle/>
          <a:p>
            <a:pPr marR="5080" algn="r">
              <a:lnSpc>
                <a:spcPct val="100000"/>
              </a:lnSpc>
              <a:spcBef>
                <a:spcPts val="100"/>
              </a:spcBef>
            </a:pPr>
            <a:r>
              <a:rPr lang="es-ES_tradnl" sz="2400" b="1" dirty="0">
                <a:solidFill>
                  <a:srgbClr val="0070C0"/>
                </a:solidFill>
                <a:latin typeface="Arial"/>
                <a:cs typeface="Arial"/>
              </a:rPr>
              <a:t>    30</a:t>
            </a:r>
            <a:r>
              <a:rPr lang="es-ES_tradnl" sz="2400" b="1" spc="-145" dirty="0">
                <a:solidFill>
                  <a:srgbClr val="0070C0"/>
                </a:solidFill>
                <a:latin typeface="Arial"/>
                <a:cs typeface="Arial"/>
              </a:rPr>
              <a:t> </a:t>
            </a:r>
            <a:r>
              <a:rPr lang="es-ES_tradnl" sz="2400" b="1" spc="-5" dirty="0">
                <a:solidFill>
                  <a:srgbClr val="0070C0"/>
                </a:solidFill>
                <a:latin typeface="Arial"/>
                <a:cs typeface="Arial"/>
              </a:rPr>
              <a:t>min.</a:t>
            </a:r>
            <a:endParaRPr lang="es-ES_tradnl" sz="2400" dirty="0">
              <a:latin typeface="Arial"/>
              <a:cs typeface="Arial"/>
            </a:endParaRPr>
          </a:p>
          <a:p>
            <a:pPr>
              <a:lnSpc>
                <a:spcPct val="100000"/>
              </a:lnSpc>
            </a:pPr>
            <a:endParaRPr lang="es-ES_tradnl" sz="2000" dirty="0">
              <a:latin typeface="Arial"/>
              <a:cs typeface="Arial"/>
            </a:endParaRPr>
          </a:p>
          <a:p>
            <a:pPr marL="12700" marR="514984" indent="-635">
              <a:lnSpc>
                <a:spcPts val="1900"/>
              </a:lnSpc>
            </a:pPr>
            <a:r>
              <a:rPr lang="es-ES_tradnl" spc="-5" dirty="0">
                <a:solidFill>
                  <a:srgbClr val="231F20"/>
                </a:solidFill>
                <a:latin typeface="Roboto"/>
                <a:cs typeface="Roboto"/>
              </a:rPr>
              <a:t>Existe la preocupación de que el brote se propague y las autoridades sanitarias locales pierdan el </a:t>
            </a:r>
            <a:r>
              <a:rPr lang="es-ES_tradnl" spc="-10" dirty="0">
                <a:solidFill>
                  <a:srgbClr val="231F20"/>
                </a:solidFill>
                <a:latin typeface="Roboto"/>
                <a:cs typeface="Roboto"/>
              </a:rPr>
              <a:t>control de la </a:t>
            </a:r>
            <a:r>
              <a:rPr lang="es-ES_tradnl" dirty="0">
                <a:solidFill>
                  <a:srgbClr val="231F20"/>
                </a:solidFill>
                <a:latin typeface="Roboto"/>
                <a:cs typeface="Roboto"/>
              </a:rPr>
              <a:t>situación</a:t>
            </a:r>
            <a:r>
              <a:rPr lang="es-ES_tradnl" spc="-5" dirty="0">
                <a:solidFill>
                  <a:srgbClr val="231F20"/>
                </a:solidFill>
                <a:latin typeface="Roboto"/>
                <a:cs typeface="Roboto"/>
              </a:rPr>
              <a:t>. Cada vez hay más presión para ajustar las medidas de salud pública y sociales en la ciudad.</a:t>
            </a:r>
            <a:r>
              <a:rPr lang="es-ES_tradnl" spc="105" dirty="0">
                <a:solidFill>
                  <a:srgbClr val="231F20"/>
                </a:solidFill>
                <a:latin typeface="Roboto"/>
                <a:cs typeface="Roboto"/>
              </a:rPr>
              <a:t> </a:t>
            </a:r>
            <a:endParaRPr lang="es-ES_tradnl" dirty="0">
              <a:latin typeface="Roboto"/>
              <a:cs typeface="Roboto"/>
            </a:endParaRPr>
          </a:p>
          <a:p>
            <a:pPr marL="12700">
              <a:lnSpc>
                <a:spcPct val="100000"/>
              </a:lnSpc>
              <a:spcBef>
                <a:spcPts val="1425"/>
              </a:spcBef>
            </a:pPr>
            <a:r>
              <a:rPr lang="es-ES_tradnl" spc="-10" dirty="0">
                <a:solidFill>
                  <a:srgbClr val="231F20"/>
                </a:solidFill>
                <a:latin typeface="Roboto"/>
                <a:cs typeface="Roboto"/>
              </a:rPr>
              <a:t>A partir de evaluación de la situación que ya han realizado, consideren lo siguiente:</a:t>
            </a:r>
            <a:r>
              <a:rPr lang="es-ES_tradnl" spc="-5" dirty="0">
                <a:solidFill>
                  <a:srgbClr val="231F20"/>
                </a:solidFill>
                <a:latin typeface="Roboto"/>
                <a:cs typeface="Roboto"/>
              </a:rPr>
              <a:t> </a:t>
            </a:r>
            <a:endParaRPr lang="es-ES_tradnl" dirty="0">
              <a:latin typeface="Roboto"/>
              <a:cs typeface="Roboto"/>
            </a:endParaRPr>
          </a:p>
          <a:p>
            <a:pPr>
              <a:lnSpc>
                <a:spcPct val="100000"/>
              </a:lnSpc>
              <a:spcBef>
                <a:spcPts val="50"/>
              </a:spcBef>
            </a:pPr>
            <a:endParaRPr lang="es-ES_tradnl" sz="2400" dirty="0">
              <a:latin typeface="Roboto"/>
              <a:cs typeface="Roboto"/>
            </a:endParaRPr>
          </a:p>
          <a:p>
            <a:pPr marL="241935" marR="871855" indent="-229235">
              <a:lnSpc>
                <a:spcPts val="1900"/>
              </a:lnSpc>
              <a:spcBef>
                <a:spcPts val="5"/>
              </a:spcBef>
              <a:buAutoNum type="arabicPeriod"/>
              <a:tabLst>
                <a:tab pos="241935" algn="l"/>
              </a:tabLst>
            </a:pPr>
            <a:r>
              <a:rPr lang="es-ES_tradnl" spc="-15" dirty="0">
                <a:solidFill>
                  <a:srgbClr val="231F20"/>
                </a:solidFill>
                <a:latin typeface="Roboto"/>
                <a:cs typeface="Roboto"/>
              </a:rPr>
              <a:t>Una vez sopesadas las consideraciones anteriores, ¿qué consejo darían a las autoridades locales en cuanto a la aplicación, el levantamiento o el fortalecimiento de las MSPS?</a:t>
            </a:r>
            <a:r>
              <a:rPr lang="es-ES_tradnl" spc="30" dirty="0">
                <a:solidFill>
                  <a:srgbClr val="231F20"/>
                </a:solidFill>
                <a:latin typeface="Roboto"/>
                <a:cs typeface="Roboto"/>
              </a:rPr>
              <a:t> </a:t>
            </a:r>
            <a:endParaRPr lang="es-ES_tradnl" dirty="0">
              <a:latin typeface="Roboto"/>
              <a:cs typeface="Roboto"/>
            </a:endParaRPr>
          </a:p>
          <a:p>
            <a:pPr marL="241935" indent="-229235">
              <a:lnSpc>
                <a:spcPct val="100000"/>
              </a:lnSpc>
              <a:spcBef>
                <a:spcPts val="1805"/>
              </a:spcBef>
              <a:buAutoNum type="arabicPeriod"/>
              <a:tabLst>
                <a:tab pos="242570" algn="l"/>
              </a:tabLst>
            </a:pPr>
            <a:r>
              <a:rPr lang="es-ES_tradnl" spc="-5" dirty="0">
                <a:solidFill>
                  <a:srgbClr val="231F20"/>
                </a:solidFill>
                <a:latin typeface="Roboto"/>
                <a:cs typeface="Roboto"/>
              </a:rPr>
              <a:t>¿Qué tipo de medidas recomendarían?</a:t>
            </a:r>
            <a:r>
              <a:rPr lang="es-ES_tradnl" spc="-35" dirty="0">
                <a:solidFill>
                  <a:srgbClr val="231F20"/>
                </a:solidFill>
                <a:latin typeface="Roboto"/>
                <a:cs typeface="Roboto"/>
              </a:rPr>
              <a:t> </a:t>
            </a:r>
            <a:endParaRPr lang="es-ES_tradnl" dirty="0">
              <a:latin typeface="Roboto"/>
              <a:cs typeface="Roboto"/>
            </a:endParaRPr>
          </a:p>
          <a:p>
            <a:pPr>
              <a:lnSpc>
                <a:spcPct val="100000"/>
              </a:lnSpc>
              <a:spcBef>
                <a:spcPts val="15"/>
              </a:spcBef>
              <a:buClr>
                <a:srgbClr val="231F20"/>
              </a:buClr>
              <a:buFont typeface="Roboto"/>
              <a:buAutoNum type="arabicPeriod"/>
            </a:pPr>
            <a:endParaRPr lang="es-ES_tradnl" sz="1600" dirty="0">
              <a:latin typeface="Roboto"/>
              <a:cs typeface="Roboto"/>
            </a:endParaRPr>
          </a:p>
          <a:p>
            <a:pPr marL="241935" indent="-229235">
              <a:lnSpc>
                <a:spcPct val="100000"/>
              </a:lnSpc>
              <a:buAutoNum type="arabicPeriod"/>
              <a:tabLst>
                <a:tab pos="242570" algn="l"/>
              </a:tabLst>
            </a:pPr>
            <a:r>
              <a:rPr lang="es-ES_tradnl" spc="-5" dirty="0">
                <a:solidFill>
                  <a:srgbClr val="231F20"/>
                </a:solidFill>
                <a:latin typeface="Roboto"/>
                <a:cs typeface="Roboto"/>
              </a:rPr>
              <a:t>¿Qué criterios tendrían que cambiar para reevaluar las recomendaciones?</a:t>
            </a:r>
            <a:r>
              <a:rPr lang="es-ES_tradnl" spc="-35" dirty="0">
                <a:solidFill>
                  <a:srgbClr val="231F20"/>
                </a:solidFill>
                <a:latin typeface="Roboto"/>
                <a:cs typeface="Roboto"/>
              </a:rPr>
              <a:t> </a:t>
            </a:r>
            <a:endParaRPr lang="es-ES_tradnl" dirty="0">
              <a:latin typeface="Roboto"/>
              <a:cs typeface="Roboto"/>
            </a:endParaRPr>
          </a:p>
          <a:p>
            <a:pPr marL="241300" indent="-229235">
              <a:lnSpc>
                <a:spcPct val="100000"/>
              </a:lnSpc>
              <a:spcBef>
                <a:spcPts val="1870"/>
              </a:spcBef>
              <a:buAutoNum type="arabicPeriod"/>
              <a:tabLst>
                <a:tab pos="241935" algn="l"/>
              </a:tabLst>
            </a:pPr>
            <a:r>
              <a:rPr lang="es-ES_tradnl" dirty="0">
                <a:solidFill>
                  <a:srgbClr val="231F20"/>
                </a:solidFill>
                <a:latin typeface="Roboto"/>
                <a:cs typeface="Roboto"/>
              </a:rPr>
              <a:t>¿Cuándo y cómo se hará pública la </a:t>
            </a:r>
            <a:r>
              <a:rPr lang="es-ES_tradnl" spc="-5" dirty="0">
                <a:solidFill>
                  <a:srgbClr val="231F20"/>
                </a:solidFill>
                <a:latin typeface="Roboto"/>
                <a:cs typeface="Roboto"/>
              </a:rPr>
              <a:t>decisión sobre las MSPS?</a:t>
            </a:r>
            <a:r>
              <a:rPr lang="es-ES_tradnl" spc="60" dirty="0">
                <a:solidFill>
                  <a:srgbClr val="231F20"/>
                </a:solidFill>
                <a:latin typeface="Roboto"/>
                <a:cs typeface="Roboto"/>
              </a:rPr>
              <a:t> </a:t>
            </a:r>
            <a:endParaRPr lang="es-ES_tradnl" dirty="0">
              <a:latin typeface="Roboto"/>
              <a:cs typeface="Roboto"/>
            </a:endParaRPr>
          </a:p>
          <a:p>
            <a:pPr marL="241935" marR="1102360" indent="-229235">
              <a:lnSpc>
                <a:spcPct val="103800"/>
              </a:lnSpc>
              <a:spcBef>
                <a:spcPts val="1825"/>
              </a:spcBef>
              <a:buAutoNum type="arabicPeriod"/>
              <a:tabLst>
                <a:tab pos="241935" algn="l"/>
              </a:tabLst>
            </a:pPr>
            <a:r>
              <a:rPr lang="es-ES_tradnl" spc="-5" dirty="0">
                <a:solidFill>
                  <a:srgbClr val="231F20"/>
                </a:solidFill>
                <a:latin typeface="Roboto"/>
                <a:cs typeface="Roboto"/>
              </a:rPr>
              <a:t>¿Qué llevaría a recomendar nuevas medidas y qué permitiría levantar ciertas medidas?</a:t>
            </a:r>
            <a:endParaRPr lang="es-ES_tradnl" dirty="0">
              <a:latin typeface="Roboto"/>
              <a:cs typeface="Roboto"/>
            </a:endParaRPr>
          </a:p>
        </p:txBody>
      </p:sp>
      <p:sp>
        <p:nvSpPr>
          <p:cNvPr id="5" name="object 5"/>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es-ES_tradnl" spc="-30" dirty="0"/>
              <a:t>pág. </a:t>
            </a:r>
            <a:fld id="{81D60167-4931-47E6-BA6A-407CBD079E47}" type="slidenum">
              <a:rPr lang="es-ES_tradnl" smtClean="0"/>
              <a:t>20</a:t>
            </a:fld>
            <a:endParaRPr lang="es-ES_tradnl" dirty="0"/>
          </a:p>
        </p:txBody>
      </p:sp>
      <p:sp>
        <p:nvSpPr>
          <p:cNvPr id="6" name="object 6"/>
          <p:cNvSpPr txBox="1">
            <a:spLocks noGrp="1"/>
          </p:cNvSpPr>
          <p:nvPr>
            <p:ph type="ftr" sz="quarter" idx="5"/>
          </p:nvPr>
        </p:nvSpPr>
        <p:spPr>
          <a:xfrm>
            <a:off x="65580" y="7325423"/>
            <a:ext cx="2143760" cy="166712"/>
          </a:xfrm>
          <a:prstGeom prst="rect">
            <a:avLst/>
          </a:prstGeom>
        </p:spPr>
        <p:txBody>
          <a:bodyPr vert="horz" wrap="square" lIns="0" tIns="0" rIns="0" bIns="0" rtlCol="0">
            <a:spAutoFit/>
          </a:bodyPr>
          <a:lstStyle/>
          <a:p>
            <a:pPr marL="12700">
              <a:lnSpc>
                <a:spcPts val="1315"/>
              </a:lnSpc>
            </a:pPr>
            <a:r>
              <a:rPr lang="es-ES_tradnl" spc="-45" dirty="0"/>
              <a:t>EJERCICIO DE SIMULACIÓN</a:t>
            </a:r>
          </a:p>
        </p:txBody>
      </p:sp>
      <p:sp>
        <p:nvSpPr>
          <p:cNvPr id="4" name="object 4"/>
          <p:cNvSpPr txBox="1">
            <a:spLocks noGrp="1"/>
          </p:cNvSpPr>
          <p:nvPr>
            <p:ph type="title"/>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lang="es-ES_tradnl" sz="3600" spc="-10" dirty="0"/>
              <a:t>Sesión 3</a:t>
            </a:r>
            <a:endParaRPr lang="es-ES_tradnl" sz="3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0811" y="6527800"/>
            <a:ext cx="954001" cy="166712"/>
          </a:xfrm>
          <a:prstGeom prst="rect">
            <a:avLst/>
          </a:prstGeom>
        </p:spPr>
        <p:txBody>
          <a:bodyPr vert="horz" wrap="square" lIns="0" tIns="12700" rIns="0" bIns="0" rtlCol="0">
            <a:spAutoFit/>
          </a:bodyPr>
          <a:lstStyle/>
          <a:p>
            <a:pPr marL="12700">
              <a:lnSpc>
                <a:spcPct val="100000"/>
              </a:lnSpc>
              <a:spcBef>
                <a:spcPts val="100"/>
              </a:spcBef>
            </a:pPr>
            <a:r>
              <a:rPr lang="es-ES_tradnl" sz="1000" spc="-60" dirty="0">
                <a:solidFill>
                  <a:srgbClr val="1E7EB8"/>
                </a:solidFill>
                <a:latin typeface="Arial"/>
                <a:cs typeface="Arial"/>
              </a:rPr>
              <a:t>P</a:t>
            </a:r>
            <a:r>
              <a:rPr lang="es-ES_tradnl" sz="1000" spc="-130" dirty="0">
                <a:solidFill>
                  <a:srgbClr val="1E7EB8"/>
                </a:solidFill>
                <a:latin typeface="Arial"/>
                <a:cs typeface="Arial"/>
              </a:rPr>
              <a:t>R</a:t>
            </a:r>
            <a:r>
              <a:rPr lang="es-ES_tradnl" sz="1000" spc="-40" dirty="0">
                <a:solidFill>
                  <a:srgbClr val="1E7EB8"/>
                </a:solidFill>
                <a:latin typeface="Arial"/>
                <a:cs typeface="Arial"/>
              </a:rPr>
              <a:t>O</a:t>
            </a:r>
            <a:r>
              <a:rPr lang="es-ES_tradnl" sz="1000" spc="-45" dirty="0">
                <a:solidFill>
                  <a:srgbClr val="1E7EB8"/>
                </a:solidFill>
                <a:latin typeface="Arial"/>
                <a:cs typeface="Arial"/>
              </a:rPr>
              <a:t>G</a:t>
            </a:r>
            <a:r>
              <a:rPr lang="es-ES_tradnl" sz="1000" spc="-70" dirty="0">
                <a:solidFill>
                  <a:srgbClr val="1E7EB8"/>
                </a:solidFill>
                <a:latin typeface="Arial"/>
                <a:cs typeface="Arial"/>
              </a:rPr>
              <a:t>RAMA de</a:t>
            </a:r>
            <a:endParaRPr lang="es-ES_tradnl" sz="1000" dirty="0">
              <a:latin typeface="Arial"/>
              <a:cs typeface="Arial"/>
            </a:endParaRPr>
          </a:p>
        </p:txBody>
      </p:sp>
      <p:sp>
        <p:nvSpPr>
          <p:cNvPr id="3" name="object 3"/>
          <p:cNvSpPr txBox="1"/>
          <p:nvPr/>
        </p:nvSpPr>
        <p:spPr>
          <a:xfrm>
            <a:off x="3922640" y="6574028"/>
            <a:ext cx="3242945" cy="764312"/>
          </a:xfrm>
          <a:prstGeom prst="rect">
            <a:avLst/>
          </a:prstGeom>
        </p:spPr>
        <p:txBody>
          <a:bodyPr vert="horz" wrap="square" lIns="0" tIns="12700" rIns="0" bIns="0" rtlCol="0">
            <a:spAutoFit/>
          </a:bodyPr>
          <a:lstStyle/>
          <a:p>
            <a:pPr marL="12700">
              <a:lnSpc>
                <a:spcPct val="100000"/>
              </a:lnSpc>
              <a:spcBef>
                <a:spcPts val="100"/>
              </a:spcBef>
            </a:pPr>
            <a:r>
              <a:rPr lang="es-ES_tradnl" sz="2400" spc="-15" dirty="0">
                <a:solidFill>
                  <a:srgbClr val="D2232A"/>
                </a:solidFill>
                <a:latin typeface="Roboto-Medium"/>
                <a:cs typeface="Roboto-Medium"/>
              </a:rPr>
              <a:t>EJERCICIO</a:t>
            </a:r>
            <a:r>
              <a:rPr lang="es-ES_tradnl" sz="2400" spc="-155" dirty="0">
                <a:solidFill>
                  <a:srgbClr val="D2232A"/>
                </a:solidFill>
                <a:latin typeface="Roboto-Medium"/>
                <a:cs typeface="Roboto-Medium"/>
              </a:rPr>
              <a:t> </a:t>
            </a:r>
            <a:r>
              <a:rPr lang="es-ES_tradnl" sz="2400" spc="-5" dirty="0">
                <a:solidFill>
                  <a:srgbClr val="D2232A"/>
                </a:solidFill>
                <a:latin typeface="Roboto-Medium"/>
                <a:cs typeface="Roboto-Medium"/>
              </a:rPr>
              <a:t> </a:t>
            </a:r>
          </a:p>
          <a:p>
            <a:pPr marL="12700">
              <a:lnSpc>
                <a:spcPct val="100000"/>
              </a:lnSpc>
              <a:spcBef>
                <a:spcPts val="100"/>
              </a:spcBef>
            </a:pPr>
            <a:r>
              <a:rPr lang="es-ES_tradnl" sz="2400" spc="-5" dirty="0">
                <a:solidFill>
                  <a:srgbClr val="D2232A"/>
                </a:solidFill>
                <a:latin typeface="Roboto-Medium"/>
                <a:cs typeface="Roboto-Medium"/>
              </a:rPr>
              <a:t>DE SIMULACIÓN</a:t>
            </a:r>
            <a:endParaRPr lang="es-ES_tradnl" sz="2400" dirty="0">
              <a:latin typeface="Roboto-Medium"/>
              <a:cs typeface="Roboto-Medium"/>
            </a:endParaRP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lang="es-ES_tradnl" dirty="0"/>
          </a:p>
        </p:txBody>
      </p:sp>
      <p:sp>
        <p:nvSpPr>
          <p:cNvPr id="5" name="object 5"/>
          <p:cNvSpPr txBox="1"/>
          <p:nvPr/>
        </p:nvSpPr>
        <p:spPr>
          <a:xfrm>
            <a:off x="6796335" y="3766820"/>
            <a:ext cx="3461316" cy="751488"/>
          </a:xfrm>
          <a:prstGeom prst="rect">
            <a:avLst/>
          </a:prstGeom>
        </p:spPr>
        <p:txBody>
          <a:bodyPr vert="horz" wrap="square" lIns="0" tIns="12700" rIns="0" bIns="0" rtlCol="0">
            <a:spAutoFit/>
          </a:bodyPr>
          <a:lstStyle/>
          <a:p>
            <a:pPr marL="12700">
              <a:lnSpc>
                <a:spcPct val="100000"/>
              </a:lnSpc>
              <a:spcBef>
                <a:spcPts val="100"/>
              </a:spcBef>
            </a:pPr>
            <a:r>
              <a:rPr lang="es-ES_tradnl" sz="4800" spc="-85" dirty="0">
                <a:latin typeface="Roboto-Medium"/>
                <a:cs typeface="Roboto-Medium"/>
              </a:rPr>
              <a:t>Cuarta parte</a:t>
            </a:r>
            <a:endParaRPr lang="es-ES_tradnl" sz="4800" dirty="0">
              <a:latin typeface="Roboto-Medium"/>
              <a:cs typeface="Roboto-Medium"/>
            </a:endParaRP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lang="es-ES_tradnl" sz="2000" b="1" spc="-229" dirty="0">
                <a:solidFill>
                  <a:srgbClr val="1E7EB8"/>
                </a:solidFill>
                <a:latin typeface="Arial"/>
                <a:cs typeface="Arial"/>
              </a:rPr>
              <a:t>EMERGENCIAS</a:t>
            </a:r>
            <a:endParaRPr lang="es-ES_tradnl" sz="2000" dirty="0">
              <a:latin typeface="Arial"/>
              <a:cs typeface="Arial"/>
            </a:endParaRPr>
          </a:p>
        </p:txBody>
      </p:sp>
      <p:sp>
        <p:nvSpPr>
          <p:cNvPr id="7" name="object 7"/>
          <p:cNvSpPr txBox="1"/>
          <p:nvPr/>
        </p:nvSpPr>
        <p:spPr>
          <a:xfrm>
            <a:off x="9394812" y="6876288"/>
            <a:ext cx="631825" cy="182101"/>
          </a:xfrm>
          <a:prstGeom prst="rect">
            <a:avLst/>
          </a:prstGeom>
        </p:spPr>
        <p:txBody>
          <a:bodyPr vert="horz" wrap="square" lIns="0" tIns="12700" rIns="0" bIns="0" rtlCol="0">
            <a:spAutoFit/>
          </a:bodyPr>
          <a:lstStyle/>
          <a:p>
            <a:pPr marL="12700">
              <a:lnSpc>
                <a:spcPct val="100000"/>
              </a:lnSpc>
              <a:spcBef>
                <a:spcPts val="100"/>
              </a:spcBef>
            </a:pPr>
            <a:r>
              <a:rPr lang="es-ES_tradnl" sz="1100" spc="-100" dirty="0">
                <a:solidFill>
                  <a:srgbClr val="1E7EB8"/>
                </a:solidFill>
                <a:latin typeface="Arial"/>
                <a:cs typeface="Arial"/>
              </a:rPr>
              <a:t>sanitarias</a:t>
            </a:r>
            <a:endParaRPr lang="es-ES_tradnl" sz="1100" dirty="0">
              <a:latin typeface="Arial"/>
              <a:cs typeface="Arial"/>
            </a:endParaRPr>
          </a:p>
        </p:txBody>
      </p:sp>
      <p:sp>
        <p:nvSpPr>
          <p:cNvPr id="8" name="object 8"/>
          <p:cNvSpPr txBox="1"/>
          <p:nvPr/>
        </p:nvSpPr>
        <p:spPr>
          <a:xfrm>
            <a:off x="7209651" y="4853940"/>
            <a:ext cx="3048000" cy="1225977"/>
          </a:xfrm>
          <a:prstGeom prst="rect">
            <a:avLst/>
          </a:prstGeom>
        </p:spPr>
        <p:txBody>
          <a:bodyPr vert="horz" wrap="square" lIns="0" tIns="12700" rIns="0" bIns="0" rtlCol="0">
            <a:spAutoFit/>
          </a:bodyPr>
          <a:lstStyle/>
          <a:p>
            <a:pPr marR="6350" algn="r">
              <a:lnSpc>
                <a:spcPct val="100000"/>
              </a:lnSpc>
              <a:spcBef>
                <a:spcPts val="100"/>
              </a:spcBef>
            </a:pPr>
            <a:r>
              <a:rPr lang="es-ES_tradnl" sz="2600" spc="-5" dirty="0">
                <a:latin typeface="Roboto-Medium"/>
                <a:cs typeface="Roboto-Medium"/>
              </a:rPr>
              <a:t>Gestión de los centros educativos</a:t>
            </a:r>
            <a:endParaRPr lang="es-ES_tradnl" sz="2600" dirty="0">
              <a:latin typeface="Roboto-Medium"/>
              <a:cs typeface="Roboto-Medium"/>
            </a:endParaRPr>
          </a:p>
          <a:p>
            <a:pPr marR="5080" algn="r">
              <a:lnSpc>
                <a:spcPct val="100000"/>
              </a:lnSpc>
              <a:spcBef>
                <a:spcPts val="70"/>
              </a:spcBef>
            </a:pPr>
            <a:endParaRPr lang="es-ES_tradnl" sz="2600" dirty="0">
              <a:latin typeface="Roboto-Medium"/>
              <a:cs typeface="Roboto-Medium"/>
            </a:endParaRPr>
          </a:p>
        </p:txBody>
      </p:sp>
      <p:sp>
        <p:nvSpPr>
          <p:cNvPr id="9" name="object 9"/>
          <p:cNvSpPr/>
          <p:nvPr/>
        </p:nvSpPr>
        <p:spPr>
          <a:xfrm>
            <a:off x="457200" y="1670634"/>
            <a:ext cx="6031571" cy="4020463"/>
          </a:xfrm>
          <a:prstGeom prst="rect">
            <a:avLst/>
          </a:prstGeom>
          <a:blipFill>
            <a:blip r:embed="rId2" cstate="print"/>
            <a:stretch>
              <a:fillRect/>
            </a:stretch>
          </a:blipFill>
        </p:spPr>
        <p:txBody>
          <a:bodyPr wrap="square" lIns="0" tIns="0" rIns="0" bIns="0" rtlCol="0"/>
          <a:lstStyle/>
          <a:p>
            <a:endParaRPr lang="es-ES_tradnl" dirty="0"/>
          </a:p>
        </p:txBody>
      </p:sp>
      <p:pic>
        <p:nvPicPr>
          <p:cNvPr id="10" name="Picture 9">
            <a:extLst>
              <a:ext uri="{FF2B5EF4-FFF2-40B4-BE49-F238E27FC236}">
                <a16:creationId xmlns:a16="http://schemas.microsoft.com/office/drawing/2014/main" id="{016A8410-C2DD-9249-A6B7-0854CEDAC9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6493002"/>
            <a:ext cx="2679700" cy="6731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815929" cy="461665"/>
          </a:xfrm>
          <a:prstGeom prst="rect">
            <a:avLst/>
          </a:prstGeom>
        </p:spPr>
        <p:txBody>
          <a:bodyPr vert="horz" wrap="square" lIns="0" tIns="0" rIns="0" bIns="0" rtlCol="0">
            <a:spAutoFit/>
          </a:bodyPr>
          <a:lstStyle/>
          <a:p>
            <a:pPr marL="213872">
              <a:lnSpc>
                <a:spcPts val="3592"/>
              </a:lnSpc>
            </a:pPr>
            <a:r>
              <a:rPr lang="es-ES_tradnl" sz="3158" spc="-4" dirty="0"/>
              <a:t>Actualización de la situación</a:t>
            </a:r>
            <a:endParaRPr lang="es-ES_tradnl" sz="3158" dirty="0"/>
          </a:p>
        </p:txBody>
      </p:sp>
      <p:sp>
        <p:nvSpPr>
          <p:cNvPr id="3" name="object 3"/>
          <p:cNvSpPr/>
          <p:nvPr/>
        </p:nvSpPr>
        <p:spPr>
          <a:xfrm>
            <a:off x="108656" y="764713"/>
            <a:ext cx="8286044" cy="6525087"/>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es-ES_tradnl" sz="1579" dirty="0">
                <a:solidFill>
                  <a:prstClr val="black"/>
                </a:solidFill>
                <a:latin typeface="Calibri"/>
              </a:rPr>
              <a:t>A medida que se estabilizan las tasas de casos en todo el país, las escuelas se están reabriendo para el nuevo curso académico, aunque solo de forma parcial. Los estudiantes, los docentes y los padres y madres se alegran de que las escuelas vuelvan a abrir por varias razones:</a:t>
            </a:r>
          </a:p>
          <a:p>
            <a:pPr defTabSz="802020"/>
            <a:endParaRPr lang="es-ES_tradnl" sz="1100" dirty="0">
              <a:solidFill>
                <a:prstClr val="black"/>
              </a:solidFill>
              <a:latin typeface="Calibri"/>
            </a:endParaRPr>
          </a:p>
          <a:p>
            <a:pPr marL="285750" indent="-285750" defTabSz="802020">
              <a:buFont typeface="Arial" panose="020B0604020202020204" pitchFamily="34" charset="0"/>
              <a:buChar char="•"/>
            </a:pPr>
            <a:r>
              <a:rPr lang="es-ES_tradnl" sz="1579" dirty="0">
                <a:solidFill>
                  <a:prstClr val="black"/>
                </a:solidFill>
                <a:latin typeface="Calibri"/>
              </a:rPr>
              <a:t>Los estudiantes pueden reanudar sus estudios e interactuar con compañeros y amigos.</a:t>
            </a:r>
          </a:p>
          <a:p>
            <a:pPr marL="285750" indent="-285750" defTabSz="802020">
              <a:buFont typeface="Arial" panose="020B0604020202020204" pitchFamily="34" charset="0"/>
              <a:buChar char="•"/>
            </a:pPr>
            <a:r>
              <a:rPr lang="es-ES_tradnl" sz="1579" dirty="0">
                <a:solidFill>
                  <a:prstClr val="black"/>
                </a:solidFill>
                <a:latin typeface="Calibri"/>
              </a:rPr>
              <a:t>Los progenitores y los docentes pueden reincorporarse al trabajo.</a:t>
            </a:r>
          </a:p>
          <a:p>
            <a:pPr marL="285750" indent="-285750" defTabSz="802020">
              <a:buFont typeface="Arial" panose="020B0604020202020204" pitchFamily="34" charset="0"/>
              <a:buChar char="•"/>
            </a:pPr>
            <a:r>
              <a:rPr lang="es-ES_tradnl" sz="1579" dirty="0">
                <a:solidFill>
                  <a:prstClr val="black"/>
                </a:solidFill>
                <a:latin typeface="Calibri"/>
              </a:rPr>
              <a:t>La apertura de las escuelas tendrá un impacto positivo en los ingresos de los hogares y en la economía.</a:t>
            </a:r>
          </a:p>
          <a:p>
            <a:pPr defTabSz="802020"/>
            <a:endParaRPr lang="es-ES_tradnl" sz="1100" dirty="0">
              <a:solidFill>
                <a:prstClr val="black"/>
              </a:solidFill>
              <a:latin typeface="Calibri"/>
            </a:endParaRPr>
          </a:p>
          <a:p>
            <a:pPr defTabSz="802020"/>
            <a:r>
              <a:rPr lang="es-ES_tradnl" sz="1579" dirty="0">
                <a:solidFill>
                  <a:prstClr val="black"/>
                </a:solidFill>
                <a:latin typeface="Calibri"/>
              </a:rPr>
              <a:t>Ya ha pasado un mes desde el inicio del curso académico y es evidente que aún quedan problemas por resolver. En las últimas semanas ha habido un aumento en los casos relacionados con la reapertura de las escuelas:</a:t>
            </a:r>
          </a:p>
          <a:p>
            <a:pPr defTabSz="802020"/>
            <a:endParaRPr lang="es-ES_tradnl" sz="1100" dirty="0">
              <a:solidFill>
                <a:prstClr val="black"/>
              </a:solidFill>
              <a:latin typeface="Calibri"/>
            </a:endParaRPr>
          </a:p>
          <a:p>
            <a:pPr marL="285750" indent="-285750" defTabSz="802020">
              <a:buFont typeface="Arial" panose="020B0604020202020204" pitchFamily="34" charset="0"/>
              <a:buChar char="•"/>
            </a:pPr>
            <a:r>
              <a:rPr lang="es-ES_tradnl" sz="1579" dirty="0">
                <a:solidFill>
                  <a:prstClr val="black"/>
                </a:solidFill>
                <a:latin typeface="Calibri"/>
              </a:rPr>
              <a:t>Se han registrado brotes en 12 escuelas secundarias de todo el país (separadas geográficamente) y se ha enviado a los estudiantes a casa. En cinco de esos centros, la dirección decidió cerrarlos por completo. El resto ha impuesto restricciones y exige que los estudiantes con síntomas se queden en casa. Por el momento no parece haber ningún vínculo entre los centros.</a:t>
            </a:r>
          </a:p>
          <a:p>
            <a:pPr marL="285750" indent="-285750" defTabSz="802020">
              <a:buFont typeface="Arial" panose="020B0604020202020204" pitchFamily="34" charset="0"/>
              <a:buChar char="•"/>
            </a:pPr>
            <a:r>
              <a:rPr lang="es-ES_tradnl" sz="1579" dirty="0">
                <a:solidFill>
                  <a:prstClr val="black"/>
                </a:solidFill>
                <a:latin typeface="Calibri"/>
              </a:rPr>
              <a:t>Un internado está implicado en un brote local, pero niega tener ningún caso. Los motivos del equipo directivo de ese centro educativo son probablemente económicos. Los alumnos internos suelen ser una importante fuente de ingresos para las escuelas independientes.</a:t>
            </a:r>
          </a:p>
          <a:p>
            <a:pPr marL="285750" indent="-285750" defTabSz="802020">
              <a:buFont typeface="Arial" panose="020B0604020202020204" pitchFamily="34" charset="0"/>
              <a:buChar char="•"/>
            </a:pPr>
            <a:r>
              <a:rPr lang="es-ES_tradnl" sz="1579" dirty="0">
                <a:solidFill>
                  <a:prstClr val="black"/>
                </a:solidFill>
                <a:latin typeface="Calibri"/>
              </a:rPr>
              <a:t>Una empresa de limpieza y restauración que presta servicios a un grupo de escuelas y otras instalaciones, incluidas oficinas comerciales e instalaciones para el cuidado de personas mayores, ha informado de que varios de sus empleados han dado positivo en las pruebas de COVID-19, posiblemente por haber estado en contacto con personal o estudiantes infectados en una de las escuelas implicadas.</a:t>
            </a:r>
          </a:p>
          <a:p>
            <a:pPr marL="285750" indent="-285750" defTabSz="802020">
              <a:buFont typeface="Arial" panose="020B0604020202020204" pitchFamily="34" charset="0"/>
              <a:buChar char="•"/>
            </a:pPr>
            <a:r>
              <a:rPr lang="es-ES_tradnl" sz="1579" dirty="0">
                <a:solidFill>
                  <a:prstClr val="black"/>
                </a:solidFill>
                <a:latin typeface="Calibri"/>
              </a:rPr>
              <a:t>Un grupo de escuelas de la zona propone retomar los torneos deportivos intercolegiales para deportes sin contacto al aire libre.</a:t>
            </a: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lang="es-ES_tradnl" sz="1579" dirty="0">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defRPr/>
              </a:pPr>
              <a:endParaRPr lang="es-ES_tradnl" sz="1579" dirty="0">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lang="es-ES_tradnl" sz="1579" dirty="0">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defRPr/>
              </a:pPr>
              <a:endParaRPr lang="es-ES_tradnl" sz="1579" dirty="0">
                <a:solidFill>
                  <a:prstClr val="black"/>
                </a:solidFill>
                <a:latin typeface="Calibri"/>
              </a:endParaRPr>
            </a:p>
          </p:txBody>
        </p:sp>
      </p:grpSp>
      <p:sp>
        <p:nvSpPr>
          <p:cNvPr id="10" name="object 10"/>
          <p:cNvSpPr txBox="1"/>
          <p:nvPr/>
        </p:nvSpPr>
        <p:spPr>
          <a:xfrm>
            <a:off x="6815594" y="147706"/>
            <a:ext cx="3641325" cy="389734"/>
          </a:xfrm>
          <a:prstGeom prst="rect">
            <a:avLst/>
          </a:prstGeom>
          <a:solidFill>
            <a:srgbClr val="D86422"/>
          </a:solidFill>
        </p:spPr>
        <p:txBody>
          <a:bodyPr vert="horz" wrap="square" lIns="0" tIns="118630" rIns="0" bIns="0" rtlCol="0">
            <a:spAutoFit/>
          </a:bodyPr>
          <a:lstStyle/>
          <a:p>
            <a:pPr marL="942374" defTabSz="802020">
              <a:spcBef>
                <a:spcPts val="934"/>
              </a:spcBef>
              <a:defRPr/>
            </a:pPr>
            <a:r>
              <a:rPr lang="es-ES_tradnl" sz="1754" spc="-18" dirty="0">
                <a:solidFill>
                  <a:srgbClr val="FFFFFF"/>
                </a:solidFill>
                <a:latin typeface="Arial Black"/>
                <a:cs typeface="Arial Black"/>
              </a:rPr>
              <a:t>SITUACIÓN FICTICIA</a:t>
            </a:r>
            <a:endParaRPr lang="es-ES_tradnl" sz="1754" dirty="0">
              <a:solidFill>
                <a:prstClr val="black"/>
              </a:solidFill>
              <a:latin typeface="Arial Black"/>
              <a:cs typeface="Arial Black"/>
            </a:endParaRPr>
          </a:p>
        </p:txBody>
      </p:sp>
      <p:sp>
        <p:nvSpPr>
          <p:cNvPr id="12" name="object 12"/>
          <p:cNvSpPr txBox="1">
            <a:spLocks noGrp="1"/>
          </p:cNvSpPr>
          <p:nvPr>
            <p:ph type="sldNum" sz="quarter" idx="7"/>
          </p:nvPr>
        </p:nvSpPr>
        <p:spPr>
          <a:xfrm>
            <a:off x="9999661" y="7322174"/>
            <a:ext cx="541909" cy="155748"/>
          </a:xfrm>
          <a:prstGeom prst="rect">
            <a:avLst/>
          </a:prstGeom>
        </p:spPr>
        <p:txBody>
          <a:bodyPr vert="horz" wrap="square" lIns="0" tIns="0" rIns="0" bIns="0" rtlCol="0">
            <a:spAutoFit/>
          </a:bodyPr>
          <a:lstStyle/>
          <a:p>
            <a:pPr marL="11139" defTabSz="802020">
              <a:lnSpc>
                <a:spcPts val="1250"/>
              </a:lnSpc>
              <a:defRPr/>
            </a:pPr>
            <a:r>
              <a:rPr lang="es-ES_tradnl" spc="-4" dirty="0">
                <a:solidFill>
                  <a:prstClr val="white"/>
                </a:solidFill>
              </a:rPr>
              <a:t>pág. 22</a:t>
            </a:r>
          </a:p>
        </p:txBody>
      </p:sp>
      <p:sp>
        <p:nvSpPr>
          <p:cNvPr id="13" name="object 13"/>
          <p:cNvSpPr txBox="1">
            <a:spLocks noGrp="1"/>
          </p:cNvSpPr>
          <p:nvPr>
            <p:ph type="ftr" sz="quarter" idx="5"/>
          </p:nvPr>
        </p:nvSpPr>
        <p:spPr>
          <a:xfrm>
            <a:off x="66894" y="7342359"/>
            <a:ext cx="2308006" cy="155879"/>
          </a:xfrm>
          <a:prstGeom prst="rect">
            <a:avLst/>
          </a:prstGeom>
        </p:spPr>
        <p:txBody>
          <a:bodyPr vert="horz" wrap="square" lIns="0" tIns="0" rIns="0" bIns="0" rtlCol="0">
            <a:spAutoFit/>
          </a:bodyPr>
          <a:lstStyle/>
          <a:p>
            <a:pPr marL="11139" defTabSz="802020">
              <a:lnSpc>
                <a:spcPts val="1250"/>
              </a:lnSpc>
              <a:defRPr/>
            </a:pPr>
            <a:r>
              <a:rPr lang="es-ES_tradnl" spc="-13" dirty="0">
                <a:solidFill>
                  <a:prstClr val="white"/>
                </a:solidFill>
              </a:rPr>
              <a:t>EJERCICIO DE SIMULACIÓN</a:t>
            </a:r>
          </a:p>
        </p:txBody>
      </p:sp>
      <p:pic>
        <p:nvPicPr>
          <p:cNvPr id="4" name="Picture 3">
            <a:extLst>
              <a:ext uri="{FF2B5EF4-FFF2-40B4-BE49-F238E27FC236}">
                <a16:creationId xmlns:a16="http://schemas.microsoft.com/office/drawing/2014/main" id="{6AF05B8F-5DDD-4E1D-8AD0-D54DDE6AE88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28906" y="2037941"/>
            <a:ext cx="2328879" cy="3493319"/>
          </a:xfrm>
          <a:prstGeom prst="rect">
            <a:avLst/>
          </a:prstGeom>
        </p:spPr>
      </p:pic>
    </p:spTree>
    <p:extLst>
      <p:ext uri="{BB962C8B-B14F-4D97-AF65-F5344CB8AC3E}">
        <p14:creationId xmlns:p14="http://schemas.microsoft.com/office/powerpoint/2010/main" val="1411093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p:nvPr/>
        </p:nvSpPr>
        <p:spPr>
          <a:xfrm>
            <a:off x="8985945" y="725815"/>
            <a:ext cx="490466" cy="582439"/>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dirty="0">
              <a:solidFill>
                <a:prstClr val="black"/>
              </a:solidFill>
              <a:latin typeface="Calibri"/>
            </a:endParaRPr>
          </a:p>
        </p:txBody>
      </p:sp>
      <p:sp>
        <p:nvSpPr>
          <p:cNvPr id="12" name="object 12"/>
          <p:cNvSpPr txBox="1"/>
          <p:nvPr/>
        </p:nvSpPr>
        <p:spPr>
          <a:xfrm>
            <a:off x="9524026" y="725815"/>
            <a:ext cx="1017544" cy="335183"/>
          </a:xfrm>
          <a:prstGeom prst="rect">
            <a:avLst/>
          </a:prstGeom>
        </p:spPr>
        <p:txBody>
          <a:bodyPr vert="horz" wrap="square" lIns="0" tIns="11139" rIns="0" bIns="0" rtlCol="0">
            <a:spAutoFit/>
          </a:bodyPr>
          <a:lstStyle/>
          <a:p>
            <a:pPr marL="11139" defTabSz="802020">
              <a:spcBef>
                <a:spcPts val="88"/>
              </a:spcBef>
              <a:defRPr/>
            </a:pPr>
            <a:r>
              <a:rPr sz="2105" b="1" dirty="0">
                <a:solidFill>
                  <a:srgbClr val="0070C0"/>
                </a:solidFill>
                <a:latin typeface="Arial"/>
                <a:cs typeface="Arial"/>
              </a:rPr>
              <a:t>30</a:t>
            </a:r>
            <a:r>
              <a:rPr sz="2105" b="1" spc="-75" dirty="0">
                <a:solidFill>
                  <a:srgbClr val="0070C0"/>
                </a:solidFill>
                <a:latin typeface="Arial"/>
                <a:cs typeface="Arial"/>
              </a:rPr>
              <a:t> </a:t>
            </a:r>
            <a:r>
              <a:rPr sz="2105" b="1" spc="-4" dirty="0">
                <a:solidFill>
                  <a:srgbClr val="0070C0"/>
                </a:solidFill>
                <a:latin typeface="Arial"/>
                <a:cs typeface="Arial"/>
              </a:rPr>
              <a:t>min</a:t>
            </a:r>
            <a:r>
              <a:rPr lang="es-ES" sz="2105" b="1" spc="-4" dirty="0">
                <a:solidFill>
                  <a:srgbClr val="0070C0"/>
                </a:solidFill>
                <a:latin typeface="Arial"/>
                <a:cs typeface="Arial"/>
              </a:rPr>
              <a:t>.</a:t>
            </a:r>
            <a:endParaRPr sz="2105" dirty="0">
              <a:solidFill>
                <a:prstClr val="black"/>
              </a:solidFill>
              <a:latin typeface="Arial"/>
              <a:cs typeface="Arial"/>
            </a:endParaRPr>
          </a:p>
        </p:txBody>
      </p:sp>
      <p:sp>
        <p:nvSpPr>
          <p:cNvPr id="13" name="object 13"/>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defRPr/>
            </a:pPr>
            <a:r>
              <a:rPr spc="-4" dirty="0" err="1">
                <a:solidFill>
                  <a:prstClr val="white"/>
                </a:solidFill>
              </a:rPr>
              <a:t>pág</a:t>
            </a:r>
            <a:r>
              <a:rPr spc="-4" dirty="0">
                <a:solidFill>
                  <a:prstClr val="white"/>
                </a:solidFill>
              </a:rPr>
              <a:t>. 23</a:t>
            </a:r>
            <a:endParaRPr dirty="0">
              <a:solidFill>
                <a:prstClr val="white"/>
              </a:solidFill>
            </a:endParaRPr>
          </a:p>
        </p:txBody>
      </p:sp>
      <p:sp>
        <p:nvSpPr>
          <p:cNvPr id="14" name="object 14"/>
          <p:cNvSpPr txBox="1">
            <a:spLocks noGrp="1"/>
          </p:cNvSpPr>
          <p:nvPr>
            <p:ph type="ftr" sz="quarter" idx="5"/>
          </p:nvPr>
        </p:nvSpPr>
        <p:spPr>
          <a:xfrm>
            <a:off x="66893" y="7342360"/>
            <a:ext cx="2324261" cy="155748"/>
          </a:xfrm>
          <a:prstGeom prst="rect">
            <a:avLst/>
          </a:prstGeom>
        </p:spPr>
        <p:txBody>
          <a:bodyPr vert="horz" wrap="square" lIns="0" tIns="0" rIns="0" bIns="0" rtlCol="0">
            <a:spAutoFit/>
          </a:bodyPr>
          <a:lstStyle/>
          <a:p>
            <a:pPr marL="11139" defTabSz="802020">
              <a:lnSpc>
                <a:spcPts val="1250"/>
              </a:lnSpc>
              <a:defRPr/>
            </a:pPr>
            <a:r>
              <a:rPr spc="-13" dirty="0">
                <a:solidFill>
                  <a:prstClr val="white"/>
                </a:solidFill>
              </a:rPr>
              <a:t>EJERCICIO DE SIMULACIÓN</a:t>
            </a:r>
          </a:p>
        </p:txBody>
      </p:sp>
      <p:sp>
        <p:nvSpPr>
          <p:cNvPr id="15" name="object 15"/>
          <p:cNvSpPr txBox="1"/>
          <p:nvPr/>
        </p:nvSpPr>
        <p:spPr>
          <a:xfrm>
            <a:off x="2083010" y="6611854"/>
            <a:ext cx="637705" cy="155748"/>
          </a:xfrm>
          <a:prstGeom prst="rect">
            <a:avLst/>
          </a:prstGeom>
        </p:spPr>
        <p:txBody>
          <a:bodyPr vert="horz" wrap="square" lIns="0" tIns="0" rIns="0" bIns="0" rtlCol="0">
            <a:spAutoFit/>
          </a:bodyPr>
          <a:lstStyle/>
          <a:p>
            <a:pPr marL="11139" defTabSz="802020">
              <a:lnSpc>
                <a:spcPts val="1250"/>
              </a:lnSpc>
              <a:defRPr/>
            </a:pPr>
            <a:r>
              <a:rPr sz="1053" b="1" spc="-4" dirty="0">
                <a:solidFill>
                  <a:srgbClr val="FFFFFF"/>
                </a:solidFill>
                <a:latin typeface="Arial"/>
                <a:cs typeface="Arial"/>
              </a:rPr>
              <a:t>C</a:t>
            </a:r>
            <a:r>
              <a:rPr sz="1053" b="1" dirty="0">
                <a:solidFill>
                  <a:srgbClr val="FFFFFF"/>
                </a:solidFill>
                <a:latin typeface="Arial"/>
                <a:cs typeface="Arial"/>
              </a:rPr>
              <a:t>O</a:t>
            </a:r>
            <a:r>
              <a:rPr sz="1053" b="1" spc="-4" dirty="0">
                <a:solidFill>
                  <a:srgbClr val="FFFFFF"/>
                </a:solidFill>
                <a:latin typeface="Arial"/>
                <a:cs typeface="Arial"/>
              </a:rPr>
              <a:t>V</a:t>
            </a:r>
            <a:r>
              <a:rPr sz="1053" b="1" dirty="0">
                <a:solidFill>
                  <a:srgbClr val="FFFFFF"/>
                </a:solidFill>
                <a:latin typeface="Arial"/>
                <a:cs typeface="Arial"/>
              </a:rPr>
              <a:t>I</a:t>
            </a:r>
            <a:r>
              <a:rPr sz="1053" b="1" spc="-4" dirty="0">
                <a:solidFill>
                  <a:srgbClr val="FFFFFF"/>
                </a:solidFill>
                <a:latin typeface="Arial"/>
                <a:cs typeface="Arial"/>
              </a:rPr>
              <a:t>D</a:t>
            </a:r>
            <a:r>
              <a:rPr sz="1053" b="1" dirty="0">
                <a:solidFill>
                  <a:srgbClr val="FFFFFF"/>
                </a:solidFill>
                <a:latin typeface="Arial"/>
                <a:cs typeface="Arial"/>
              </a:rPr>
              <a:t>-</a:t>
            </a:r>
            <a:r>
              <a:rPr sz="1053" b="1" spc="-4" dirty="0">
                <a:solidFill>
                  <a:srgbClr val="FFFFFF"/>
                </a:solidFill>
                <a:latin typeface="Arial"/>
                <a:cs typeface="Arial"/>
              </a:rPr>
              <a:t>19</a:t>
            </a:r>
            <a:endParaRPr sz="1053" dirty="0">
              <a:solidFill>
                <a:prstClr val="black"/>
              </a:solidFill>
              <a:latin typeface="Arial"/>
              <a:cs typeface="Arial"/>
            </a:endParaRPr>
          </a:p>
        </p:txBody>
      </p:sp>
      <p:sp>
        <p:nvSpPr>
          <p:cNvPr id="16" name="object 16"/>
          <p:cNvSpPr txBox="1"/>
          <p:nvPr/>
        </p:nvSpPr>
        <p:spPr>
          <a:xfrm>
            <a:off x="4776651" y="7322174"/>
            <a:ext cx="1052632" cy="155748"/>
          </a:xfrm>
          <a:prstGeom prst="rect">
            <a:avLst/>
          </a:prstGeom>
        </p:spPr>
        <p:txBody>
          <a:bodyPr vert="horz" wrap="square" lIns="0" tIns="0" rIns="0" bIns="0" rtlCol="0">
            <a:spAutoFit/>
          </a:bodyPr>
          <a:lstStyle/>
          <a:p>
            <a:pPr marL="11139" defTabSz="802020">
              <a:lnSpc>
                <a:spcPts val="1250"/>
              </a:lnSpc>
              <a:defRPr/>
            </a:pPr>
            <a:r>
              <a:rPr sz="1053" b="1" spc="-57" dirty="0">
                <a:solidFill>
                  <a:srgbClr val="FFFFFF"/>
                </a:solidFill>
                <a:latin typeface="Arial"/>
                <a:cs typeface="Arial"/>
              </a:rPr>
              <a:t> </a:t>
            </a:r>
            <a:r>
              <a:rPr sz="1053" b="1" spc="-4" dirty="0">
                <a:solidFill>
                  <a:srgbClr val="FFFFFF"/>
                </a:solidFill>
                <a:latin typeface="Arial"/>
                <a:cs typeface="Arial"/>
              </a:rPr>
              <a:t>20</a:t>
            </a:r>
            <a:r>
              <a:rPr lang="es-ES" sz="1053" b="1" spc="-4" dirty="0">
                <a:solidFill>
                  <a:srgbClr val="FFFFFF"/>
                </a:solidFill>
                <a:latin typeface="Arial"/>
                <a:cs typeface="Arial"/>
              </a:rPr>
              <a:t>/10/</a:t>
            </a:r>
            <a:r>
              <a:rPr sz="1053" b="1" spc="-4" dirty="0">
                <a:solidFill>
                  <a:srgbClr val="FFFFFF"/>
                </a:solidFill>
                <a:latin typeface="Arial"/>
                <a:cs typeface="Arial"/>
              </a:rPr>
              <a:t>2020</a:t>
            </a:r>
            <a:endParaRPr sz="1053" dirty="0">
              <a:solidFill>
                <a:prstClr val="black"/>
              </a:solidFill>
              <a:latin typeface="Arial"/>
              <a:cs typeface="Arial"/>
            </a:endParaRPr>
          </a:p>
        </p:txBody>
      </p:sp>
      <p:sp>
        <p:nvSpPr>
          <p:cNvPr id="17" name="object 2">
            <a:extLst>
              <a:ext uri="{FF2B5EF4-FFF2-40B4-BE49-F238E27FC236}">
                <a16:creationId xmlns:a16="http://schemas.microsoft.com/office/drawing/2014/main" id="{9E799596-8B5B-4C4F-AE26-D6BA89787DDA}"/>
              </a:ext>
            </a:extLst>
          </p:cNvPr>
          <p:cNvSpPr txBox="1">
            <a:spLocks/>
          </p:cNvSpPr>
          <p:nvPr/>
        </p:nvSpPr>
        <p:spPr>
          <a:xfrm>
            <a:off x="231520" y="3175"/>
            <a:ext cx="2159635" cy="574040"/>
          </a:xfrm>
          <a:prstGeom prst="rect">
            <a:avLst/>
          </a:prstGeom>
        </p:spPr>
        <p:txBody>
          <a:bodyPr vert="horz" wrap="square" lIns="0" tIns="12700" rIns="0" bIns="0" rtlCol="0">
            <a:spAutoFit/>
          </a:bodyPr>
          <a:lstStyle>
            <a:lvl1pPr>
              <a:defRPr sz="4210" b="1" i="0">
                <a:solidFill>
                  <a:schemeClr val="bg1"/>
                </a:solidFill>
                <a:latin typeface="Arial"/>
                <a:ea typeface="+mj-ea"/>
                <a:cs typeface="Arial"/>
              </a:defRPr>
            </a:lvl1pPr>
          </a:lstStyle>
          <a:p>
            <a:pPr marL="12700">
              <a:spcBef>
                <a:spcPts val="100"/>
              </a:spcBef>
              <a:defRPr/>
            </a:pPr>
            <a:r>
              <a:rPr lang="es-ES" sz="3600" kern="0" spc="-5" dirty="0">
                <a:solidFill>
                  <a:prstClr val="white"/>
                </a:solidFill>
              </a:rPr>
              <a:t>Sesión 4</a:t>
            </a:r>
            <a:endParaRPr lang="en-GB" sz="3600" kern="0" dirty="0">
              <a:solidFill>
                <a:prstClr val="white"/>
              </a:solidFill>
            </a:endParaRPr>
          </a:p>
        </p:txBody>
      </p:sp>
      <p:sp>
        <p:nvSpPr>
          <p:cNvPr id="18" name="object 4">
            <a:extLst>
              <a:ext uri="{FF2B5EF4-FFF2-40B4-BE49-F238E27FC236}">
                <a16:creationId xmlns:a16="http://schemas.microsoft.com/office/drawing/2014/main" id="{2024B1E8-527C-483A-AF21-6962274B69E6}"/>
              </a:ext>
            </a:extLst>
          </p:cNvPr>
          <p:cNvSpPr txBox="1"/>
          <p:nvPr/>
        </p:nvSpPr>
        <p:spPr>
          <a:xfrm>
            <a:off x="151830" y="660400"/>
            <a:ext cx="10168215" cy="7089120"/>
          </a:xfrm>
          <a:prstGeom prst="rect">
            <a:avLst/>
          </a:prstGeom>
        </p:spPr>
        <p:txBody>
          <a:bodyPr vert="horz" wrap="square" lIns="0" tIns="12700" rIns="0" bIns="0" rtlCol="0">
            <a:spAutoFit/>
          </a:bodyPr>
          <a:lstStyle/>
          <a:p>
            <a:pPr marL="12700">
              <a:spcBef>
                <a:spcPts val="100"/>
              </a:spcBef>
            </a:pPr>
            <a:r>
              <a:rPr lang="es-ES" sz="1400" dirty="0">
                <a:solidFill>
                  <a:srgbClr val="231F20"/>
                </a:solidFill>
                <a:latin typeface="Roboto"/>
                <a:cs typeface="Roboto"/>
              </a:rPr>
              <a:t>Analicen los siguientes puntos y proporcionen asesoramiento al respecto:</a:t>
            </a:r>
            <a:r>
              <a:rPr lang="es-ES" sz="1400" spc="-5" dirty="0">
                <a:solidFill>
                  <a:srgbClr val="231F20"/>
                </a:solidFill>
                <a:latin typeface="Roboto"/>
                <a:cs typeface="Roboto"/>
              </a:rPr>
              <a:t> </a:t>
            </a:r>
            <a:endParaRPr lang="en-GB" sz="1400" dirty="0">
              <a:solidFill>
                <a:prstClr val="black"/>
              </a:solidFill>
              <a:latin typeface="Roboto"/>
              <a:cs typeface="Roboto"/>
            </a:endParaRPr>
          </a:p>
          <a:p>
            <a:pPr>
              <a:spcBef>
                <a:spcPts val="55"/>
              </a:spcBef>
            </a:pPr>
            <a:endParaRPr lang="en-GB" sz="1100" dirty="0">
              <a:solidFill>
                <a:prstClr val="black"/>
              </a:solidFill>
              <a:latin typeface="Roboto"/>
              <a:cs typeface="Roboto"/>
            </a:endParaRPr>
          </a:p>
          <a:p>
            <a:pPr marL="241300" marR="5080" indent="-228600">
              <a:buFont typeface="Arial" panose="020B0604020202020204" pitchFamily="34" charset="0"/>
              <a:buChar char="•"/>
              <a:tabLst>
                <a:tab pos="240665" algn="l"/>
                <a:tab pos="241300" algn="l"/>
              </a:tabLst>
            </a:pPr>
            <a:r>
              <a:rPr lang="es-ES" sz="1400" dirty="0">
                <a:solidFill>
                  <a:srgbClr val="231F20"/>
                </a:solidFill>
                <a:latin typeface="Roboto"/>
                <a:cs typeface="Roboto"/>
              </a:rPr>
              <a:t>Describan las políticas y recursos existentes para gestionar las MSPS en las escuelas. ¿Cómo </a:t>
            </a:r>
            <a:r>
              <a:rPr lang="es-ES" sz="1400" spc="-5" dirty="0">
                <a:solidFill>
                  <a:srgbClr val="231F20"/>
                </a:solidFill>
                <a:latin typeface="Roboto"/>
                <a:cs typeface="Roboto"/>
              </a:rPr>
              <a:t>controlan estas políticas y </a:t>
            </a:r>
            <a:r>
              <a:rPr lang="es-ES" sz="1400" dirty="0">
                <a:solidFill>
                  <a:srgbClr val="231F20"/>
                </a:solidFill>
                <a:latin typeface="Roboto"/>
                <a:cs typeface="Roboto"/>
              </a:rPr>
              <a:t>recursos la transmisión en las escuelas? </a:t>
            </a:r>
            <a:r>
              <a:rPr lang="es-ES" sz="1400" spc="-5" dirty="0">
                <a:solidFill>
                  <a:srgbClr val="231F20"/>
                </a:solidFill>
                <a:latin typeface="Roboto"/>
                <a:cs typeface="Roboto"/>
              </a:rPr>
              <a:t>¿Hay discrepancias en las </a:t>
            </a:r>
            <a:r>
              <a:rPr lang="es-ES" sz="1400" dirty="0">
                <a:solidFill>
                  <a:srgbClr val="231F20"/>
                </a:solidFill>
                <a:latin typeface="Roboto"/>
                <a:cs typeface="Roboto"/>
              </a:rPr>
              <a:t>políticas de un centro a otro o a nivel nacional, de distrito y local?</a:t>
            </a:r>
            <a:r>
              <a:rPr lang="es-ES" sz="1400" spc="20" dirty="0">
                <a:solidFill>
                  <a:srgbClr val="231F20"/>
                </a:solidFill>
                <a:latin typeface="Roboto"/>
                <a:cs typeface="Roboto"/>
              </a:rPr>
              <a:t> </a:t>
            </a:r>
            <a:endParaRPr lang="en-GB" sz="1400" dirty="0">
              <a:solidFill>
                <a:prstClr val="black"/>
              </a:solidFill>
              <a:latin typeface="Roboto"/>
              <a:cs typeface="Roboto"/>
            </a:endParaRPr>
          </a:p>
          <a:p>
            <a:pPr marL="698500" marR="58419" lvl="1" indent="-228600">
              <a:buFontTx/>
              <a:buChar char="•"/>
              <a:tabLst>
                <a:tab pos="240665" algn="l"/>
                <a:tab pos="241300" algn="l"/>
              </a:tabLst>
            </a:pPr>
            <a:r>
              <a:rPr lang="es-ES" sz="1400" spc="-5" dirty="0">
                <a:solidFill>
                  <a:srgbClr val="231F20"/>
                </a:solidFill>
                <a:latin typeface="Roboto"/>
                <a:cs typeface="Roboto"/>
              </a:rPr>
              <a:t>¿Cuál es la política para el personal en riesgo de enfermedad grave (grupos de edad más avanzada y afecciones subyacentes)?</a:t>
            </a:r>
          </a:p>
          <a:p>
            <a:pPr marL="698500" marR="58419" lvl="1" indent="-228600">
              <a:buFontTx/>
              <a:buChar char="•"/>
              <a:tabLst>
                <a:tab pos="240665" algn="l"/>
                <a:tab pos="241300" algn="l"/>
              </a:tabLst>
            </a:pPr>
            <a:r>
              <a:rPr lang="es-ES" sz="1400" spc="-5" dirty="0">
                <a:solidFill>
                  <a:srgbClr val="231F20"/>
                </a:solidFill>
                <a:latin typeface="Roboto"/>
              </a:rPr>
              <a:t>¿Cuál es la política para los niños con afecciones subyacentes o necesidades especiales?</a:t>
            </a:r>
          </a:p>
          <a:p>
            <a:pPr marL="698500" marR="58419" lvl="1" indent="-228600">
              <a:buFontTx/>
              <a:buChar char="•"/>
              <a:tabLst>
                <a:tab pos="240665" algn="l"/>
                <a:tab pos="241300" algn="l"/>
              </a:tabLst>
            </a:pPr>
            <a:r>
              <a:rPr lang="es-ES" sz="1400" spc="-5" dirty="0">
                <a:solidFill>
                  <a:srgbClr val="231F20"/>
                </a:solidFill>
                <a:latin typeface="Roboto"/>
              </a:rPr>
              <a:t>¿Existen políticas para garantizar la seguridad y el bienestar de los docentes y del personal? ¿Las escuelas disponen de los medios necesarios para aplicar medidas de prevención y control?</a:t>
            </a:r>
          </a:p>
          <a:p>
            <a:pPr marL="698500" marR="58419" lvl="1" indent="-228600">
              <a:buFontTx/>
              <a:buChar char="•"/>
              <a:tabLst>
                <a:tab pos="240665" algn="l"/>
                <a:tab pos="241300" algn="l"/>
              </a:tabLst>
            </a:pPr>
            <a:r>
              <a:rPr lang="es-ES" sz="1400" spc="-5" dirty="0">
                <a:solidFill>
                  <a:srgbClr val="231F20"/>
                </a:solidFill>
                <a:latin typeface="Roboto"/>
                <a:cs typeface="Roboto"/>
              </a:rPr>
              <a:t>¿Pueden colaborar los padres, el personal y las comunidades a fin de elaborar orientaciones locales para las escuelas?</a:t>
            </a:r>
          </a:p>
          <a:p>
            <a:pPr marL="698500" marR="58419" lvl="1" indent="-228600">
              <a:buFontTx/>
              <a:buChar char="•"/>
              <a:tabLst>
                <a:tab pos="240665" algn="l"/>
                <a:tab pos="241300" algn="l"/>
              </a:tabLst>
            </a:pPr>
            <a:r>
              <a:rPr lang="es-ES" sz="1400" spc="-5" dirty="0">
                <a:solidFill>
                  <a:srgbClr val="231F20"/>
                </a:solidFill>
                <a:latin typeface="Roboto"/>
                <a:cs typeface="Roboto"/>
              </a:rPr>
              <a:t>¿Existen planes de contingencia para contrarrestar los perjuicios que la interrupción educativa pueda ocasionar a los niños más vulnerables?</a:t>
            </a:r>
          </a:p>
          <a:p>
            <a:pPr marL="698500" marR="58419" lvl="1" indent="-228600">
              <a:buFontTx/>
              <a:buChar char="•"/>
              <a:tabLst>
                <a:tab pos="240665" algn="l"/>
                <a:tab pos="241300" algn="l"/>
              </a:tabLst>
            </a:pPr>
            <a:r>
              <a:rPr lang="es-ES" sz="1400" spc="-5" dirty="0">
                <a:solidFill>
                  <a:srgbClr val="231F20"/>
                </a:solidFill>
                <a:latin typeface="Roboto"/>
                <a:cs typeface="Roboto"/>
              </a:rPr>
              <a:t>¿Qué política se aplicará si se detecta un brote en una escuela o grupo de escuelas en particular?</a:t>
            </a:r>
          </a:p>
          <a:p>
            <a:pPr marL="241300" marR="58419" indent="-228600">
              <a:buFontTx/>
              <a:buChar char="•"/>
              <a:tabLst>
                <a:tab pos="240665" algn="l"/>
                <a:tab pos="241300" algn="l"/>
              </a:tabLst>
            </a:pPr>
            <a:endParaRPr lang="en-GB" sz="14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es-ES" sz="1400" dirty="0">
                <a:solidFill>
                  <a:srgbClr val="231F20"/>
                </a:solidFill>
                <a:latin typeface="Roboto"/>
              </a:rPr>
              <a:t>¿Qué medidas de prevención y control se han puesto en marcha en los centros educativos para mantenerlos abiertos?</a:t>
            </a:r>
          </a:p>
          <a:p>
            <a:pPr marL="698500" marR="58419" lvl="1" indent="-228600">
              <a:buFontTx/>
              <a:buChar char="•"/>
              <a:tabLst>
                <a:tab pos="240665" algn="l"/>
                <a:tab pos="241300" algn="l"/>
              </a:tabLst>
            </a:pPr>
            <a:r>
              <a:rPr lang="es-ES" sz="1400" spc="-5" dirty="0">
                <a:solidFill>
                  <a:srgbClr val="231F20"/>
                </a:solidFill>
                <a:latin typeface="Roboto"/>
                <a:cs typeface="Roboto"/>
              </a:rPr>
              <a:t>¿Se han adoptado prácticas de higiene y </a:t>
            </a:r>
            <a:r>
              <a:rPr lang="es-ES" sz="1400" spc="-5" dirty="0">
                <a:solidFill>
                  <a:srgbClr val="231F20"/>
                </a:solidFill>
                <a:latin typeface="Roboto"/>
              </a:rPr>
              <a:t>limpieza del entorno? En caso afirmativo, ¿cuáles son?</a:t>
            </a:r>
          </a:p>
          <a:p>
            <a:pPr marL="698500" marR="58419" lvl="1" indent="-228600">
              <a:buFontTx/>
              <a:buChar char="•"/>
              <a:tabLst>
                <a:tab pos="240665" algn="l"/>
                <a:tab pos="241300" algn="l"/>
              </a:tabLst>
            </a:pPr>
            <a:r>
              <a:rPr lang="es-ES" sz="1400" spc="-5" dirty="0">
                <a:solidFill>
                  <a:srgbClr val="231F20"/>
                </a:solidFill>
                <a:latin typeface="Roboto"/>
              </a:rPr>
              <a:t>¿Cómo se organiza la detección y el manejo de los estudiantes, los docentes y otro personal escolar enfermos?</a:t>
            </a:r>
          </a:p>
          <a:p>
            <a:pPr marL="698500" marR="58419" lvl="1" indent="-228600">
              <a:buFontTx/>
              <a:buChar char="•"/>
              <a:tabLst>
                <a:tab pos="240665" algn="l"/>
                <a:tab pos="241300" algn="l"/>
              </a:tabLst>
            </a:pPr>
            <a:r>
              <a:rPr lang="es-ES" sz="1400" spc="-5" dirty="0">
                <a:solidFill>
                  <a:srgbClr val="231F20"/>
                </a:solidFill>
                <a:latin typeface="Roboto"/>
              </a:rPr>
              <a:t>¿Se han instalado sistemas de ventilación adicionales?</a:t>
            </a:r>
          </a:p>
          <a:p>
            <a:pPr marL="698500" marR="58419" lvl="1" indent="-228600">
              <a:buFontTx/>
              <a:buChar char="•"/>
              <a:tabLst>
                <a:tab pos="240665" algn="l"/>
                <a:tab pos="241300" algn="l"/>
              </a:tabLst>
            </a:pPr>
            <a:r>
              <a:rPr lang="es-ES" sz="1400" spc="-5" dirty="0">
                <a:solidFill>
                  <a:srgbClr val="231F20"/>
                </a:solidFill>
                <a:latin typeface="Roboto"/>
              </a:rPr>
              <a:t>¿Se han adoptado medidas adicionales relacionadas con la escuela (por ejemplo, la reducción del movimiento de estudiantes entre las aulas)?</a:t>
            </a:r>
          </a:p>
          <a:p>
            <a:pPr marL="241300" marR="58419" indent="-228600">
              <a:buFontTx/>
              <a:buChar char="•"/>
              <a:tabLst>
                <a:tab pos="240665" algn="l"/>
                <a:tab pos="241300" algn="l"/>
              </a:tabLst>
            </a:pPr>
            <a:endParaRPr lang="en-GB" sz="14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es-ES" sz="1400" spc="-5" dirty="0">
                <a:solidFill>
                  <a:srgbClr val="231F20"/>
                </a:solidFill>
                <a:latin typeface="Roboto"/>
                <a:cs typeface="Roboto"/>
              </a:rPr>
              <a:t>¿Existen estrategias de distanciamiento físico, uso de mascarillas o teleducación?</a:t>
            </a:r>
          </a:p>
          <a:p>
            <a:pPr marL="698500" marR="58419" lvl="1" indent="-228600">
              <a:buFontTx/>
              <a:buChar char="•"/>
              <a:tabLst>
                <a:tab pos="240665" algn="l"/>
                <a:tab pos="241300" algn="l"/>
              </a:tabLst>
            </a:pPr>
            <a:r>
              <a:rPr lang="es-ES" sz="1400" spc="-5" dirty="0">
                <a:solidFill>
                  <a:srgbClr val="231F20"/>
                </a:solidFill>
                <a:latin typeface="Roboto"/>
                <a:cs typeface="Roboto"/>
              </a:rPr>
              <a:t>Describan las medidas de distanciamiento físico en las escuelas.</a:t>
            </a:r>
          </a:p>
          <a:p>
            <a:pPr marL="698500" marR="58419" lvl="1" indent="-228600">
              <a:buFontTx/>
              <a:buChar char="•"/>
              <a:tabLst>
                <a:tab pos="240665" algn="l"/>
                <a:tab pos="241300" algn="l"/>
              </a:tabLst>
            </a:pPr>
            <a:r>
              <a:rPr lang="es-ES" sz="1400" spc="-5" dirty="0">
                <a:solidFill>
                  <a:srgbClr val="231F20"/>
                </a:solidFill>
                <a:latin typeface="Roboto"/>
                <a:cs typeface="Roboto"/>
              </a:rPr>
              <a:t>¿Hay una política nacional sobre el uso de mascarillas en los centros escolares o se deja a discreción de cada centro?  </a:t>
            </a:r>
          </a:p>
          <a:p>
            <a:pPr marL="698500" marR="58419" lvl="1" indent="-228600">
              <a:buFontTx/>
              <a:buChar char="•"/>
              <a:tabLst>
                <a:tab pos="240665" algn="l"/>
                <a:tab pos="241300" algn="l"/>
              </a:tabLst>
            </a:pPr>
            <a:r>
              <a:rPr lang="es-ES" sz="1400" spc="-5" dirty="0">
                <a:solidFill>
                  <a:srgbClr val="231F20"/>
                </a:solidFill>
                <a:latin typeface="Roboto"/>
                <a:cs typeface="Roboto"/>
              </a:rPr>
              <a:t>Describan las medidas de teleducación y de enseñanza a distancia.</a:t>
            </a:r>
          </a:p>
          <a:p>
            <a:pPr marL="241300" marR="58419" indent="-228600">
              <a:buFontTx/>
              <a:buChar char="•"/>
              <a:tabLst>
                <a:tab pos="240665" algn="l"/>
                <a:tab pos="241300" algn="l"/>
              </a:tabLst>
            </a:pPr>
            <a:endParaRPr lang="en-GB" sz="14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es-ES" sz="1400" spc="-5" dirty="0">
                <a:solidFill>
                  <a:srgbClr val="231F20"/>
                </a:solidFill>
                <a:latin typeface="Roboto"/>
                <a:cs typeface="Roboto"/>
              </a:rPr>
              <a:t>¿Qué estrategia de comunicación existe para informar a los padres y madres, estudiantes y docentes? </a:t>
            </a:r>
          </a:p>
          <a:p>
            <a:pPr marL="241300" marR="58419" indent="-228600">
              <a:buFont typeface="Arial" panose="020B0604020202020204" pitchFamily="34" charset="0"/>
              <a:buChar char="•"/>
              <a:tabLst>
                <a:tab pos="240665" algn="l"/>
                <a:tab pos="241300" algn="l"/>
              </a:tabLst>
            </a:pPr>
            <a:endParaRPr lang="en-GB" sz="14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es-ES" sz="1400" spc="-5" dirty="0">
                <a:solidFill>
                  <a:srgbClr val="231F20"/>
                </a:solidFill>
                <a:latin typeface="Roboto"/>
                <a:cs typeface="Roboto"/>
              </a:rPr>
              <a:t>¿Cómo se supervisan, notifican y utilizan los efectos de esas medidas después de la reapertura (parcial) para la adopción de nuevas decisiones?</a:t>
            </a:r>
          </a:p>
          <a:p>
            <a:pPr marL="241300" marR="58419" indent="-228600">
              <a:buFontTx/>
              <a:buChar char="•"/>
              <a:tabLst>
                <a:tab pos="240665" algn="l"/>
                <a:tab pos="241300" algn="l"/>
              </a:tabLst>
            </a:pPr>
            <a:endParaRPr lang="en-GB" sz="1400" spc="-5" dirty="0">
              <a:solidFill>
                <a:srgbClr val="231F20"/>
              </a:solidFill>
              <a:latin typeface="Roboto"/>
              <a:cs typeface="Roboto"/>
            </a:endParaRPr>
          </a:p>
        </p:txBody>
      </p:sp>
      <p:sp>
        <p:nvSpPr>
          <p:cNvPr id="4" name="Title 3">
            <a:extLst>
              <a:ext uri="{FF2B5EF4-FFF2-40B4-BE49-F238E27FC236}">
                <a16:creationId xmlns:a16="http://schemas.microsoft.com/office/drawing/2014/main" id="{9A02EEAB-390C-40EB-BE58-081EBFFFB0AD}"/>
              </a:ext>
            </a:extLst>
          </p:cNvPr>
          <p:cNvSpPr>
            <a:spLocks noGrp="1"/>
          </p:cNvSpPr>
          <p:nvPr>
            <p:ph type="title"/>
          </p:nvPr>
        </p:nvSpPr>
        <p:spPr/>
        <p:txBody>
          <a:bodyPr/>
          <a:lstStyle/>
          <a:p>
            <a:r>
              <a:rPr lang="es-ES" dirty="0"/>
              <a:t> </a:t>
            </a:r>
          </a:p>
        </p:txBody>
      </p:sp>
    </p:spTree>
    <p:extLst>
      <p:ext uri="{BB962C8B-B14F-4D97-AF65-F5344CB8AC3E}">
        <p14:creationId xmlns:p14="http://schemas.microsoft.com/office/powerpoint/2010/main" val="4058859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40811" y="6571995"/>
            <a:ext cx="1325489" cy="166712"/>
          </a:xfrm>
          <a:prstGeom prst="rect">
            <a:avLst/>
          </a:prstGeom>
        </p:spPr>
        <p:txBody>
          <a:bodyPr vert="horz" wrap="square" lIns="0" tIns="12700" rIns="0" bIns="0" rtlCol="0">
            <a:spAutoFit/>
          </a:bodyPr>
          <a:lstStyle/>
          <a:p>
            <a:pPr marL="12700">
              <a:lnSpc>
                <a:spcPct val="100000"/>
              </a:lnSpc>
              <a:spcBef>
                <a:spcPts val="100"/>
              </a:spcBef>
            </a:pPr>
            <a:r>
              <a:rPr lang="es-ES_tradnl" sz="1000" spc="-60" dirty="0">
                <a:solidFill>
                  <a:srgbClr val="1E7EB8"/>
                </a:solidFill>
                <a:latin typeface="Arial"/>
                <a:cs typeface="Arial"/>
              </a:rPr>
              <a:t>P</a:t>
            </a:r>
            <a:r>
              <a:rPr lang="es-ES_tradnl" sz="1000" spc="-130" dirty="0">
                <a:solidFill>
                  <a:srgbClr val="1E7EB8"/>
                </a:solidFill>
                <a:latin typeface="Arial"/>
                <a:cs typeface="Arial"/>
              </a:rPr>
              <a:t>R</a:t>
            </a:r>
            <a:r>
              <a:rPr lang="es-ES_tradnl" sz="1000" spc="-40" dirty="0">
                <a:solidFill>
                  <a:srgbClr val="1E7EB8"/>
                </a:solidFill>
                <a:latin typeface="Arial"/>
                <a:cs typeface="Arial"/>
              </a:rPr>
              <a:t>O</a:t>
            </a:r>
            <a:r>
              <a:rPr lang="es-ES_tradnl" sz="1000" spc="-45" dirty="0">
                <a:solidFill>
                  <a:srgbClr val="1E7EB8"/>
                </a:solidFill>
                <a:latin typeface="Arial"/>
                <a:cs typeface="Arial"/>
              </a:rPr>
              <a:t>G</a:t>
            </a:r>
            <a:r>
              <a:rPr lang="es-ES_tradnl" sz="1000" spc="-70" dirty="0">
                <a:solidFill>
                  <a:srgbClr val="1E7EB8"/>
                </a:solidFill>
                <a:latin typeface="Arial"/>
                <a:cs typeface="Arial"/>
              </a:rPr>
              <a:t>RAMA de</a:t>
            </a:r>
            <a:endParaRPr lang="es-ES_tradnl" sz="1000" dirty="0">
              <a:latin typeface="Arial"/>
              <a:cs typeface="Arial"/>
            </a:endParaRPr>
          </a:p>
        </p:txBody>
      </p:sp>
      <p:sp>
        <p:nvSpPr>
          <p:cNvPr id="3" name="object 3"/>
          <p:cNvSpPr txBox="1"/>
          <p:nvPr/>
        </p:nvSpPr>
        <p:spPr>
          <a:xfrm>
            <a:off x="3922640" y="6574028"/>
            <a:ext cx="3242945" cy="764312"/>
          </a:xfrm>
          <a:prstGeom prst="rect">
            <a:avLst/>
          </a:prstGeom>
        </p:spPr>
        <p:txBody>
          <a:bodyPr vert="horz" wrap="square" lIns="0" tIns="12700" rIns="0" bIns="0" rtlCol="0">
            <a:spAutoFit/>
          </a:bodyPr>
          <a:lstStyle/>
          <a:p>
            <a:pPr marL="12700">
              <a:lnSpc>
                <a:spcPct val="100000"/>
              </a:lnSpc>
              <a:spcBef>
                <a:spcPts val="100"/>
              </a:spcBef>
            </a:pPr>
            <a:r>
              <a:rPr lang="es-ES_tradnl" sz="2400" spc="-15" dirty="0">
                <a:solidFill>
                  <a:srgbClr val="D2232A"/>
                </a:solidFill>
                <a:latin typeface="Roboto-Medium"/>
                <a:cs typeface="Roboto-Medium"/>
              </a:rPr>
              <a:t>EJERCICIO</a:t>
            </a:r>
            <a:r>
              <a:rPr lang="es-ES_tradnl" sz="2400" spc="-155" dirty="0">
                <a:solidFill>
                  <a:srgbClr val="D2232A"/>
                </a:solidFill>
                <a:latin typeface="Roboto-Medium"/>
                <a:cs typeface="Roboto-Medium"/>
              </a:rPr>
              <a:t> </a:t>
            </a:r>
            <a:r>
              <a:rPr lang="es-ES_tradnl" sz="2400" spc="-5" dirty="0">
                <a:solidFill>
                  <a:srgbClr val="D2232A"/>
                </a:solidFill>
                <a:latin typeface="Roboto-Medium"/>
                <a:cs typeface="Roboto-Medium"/>
              </a:rPr>
              <a:t> </a:t>
            </a:r>
          </a:p>
          <a:p>
            <a:pPr marL="12700">
              <a:lnSpc>
                <a:spcPct val="100000"/>
              </a:lnSpc>
              <a:spcBef>
                <a:spcPts val="100"/>
              </a:spcBef>
            </a:pPr>
            <a:r>
              <a:rPr lang="es-ES_tradnl" sz="2400" spc="-5" dirty="0">
                <a:solidFill>
                  <a:srgbClr val="D2232A"/>
                </a:solidFill>
                <a:latin typeface="Roboto-Medium"/>
                <a:cs typeface="Roboto-Medium"/>
              </a:rPr>
              <a:t>DE SIMULACIÓN</a:t>
            </a:r>
            <a:endParaRPr lang="es-ES_tradnl" sz="2400" dirty="0">
              <a:latin typeface="Roboto-Medium"/>
              <a:cs typeface="Roboto-Medium"/>
            </a:endParaRP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lang="es-ES_tradnl" dirty="0"/>
          </a:p>
        </p:txBody>
      </p:sp>
      <p:sp>
        <p:nvSpPr>
          <p:cNvPr id="5" name="object 5"/>
          <p:cNvSpPr txBox="1"/>
          <p:nvPr/>
        </p:nvSpPr>
        <p:spPr>
          <a:xfrm>
            <a:off x="6794500" y="3873968"/>
            <a:ext cx="3733800" cy="1645920"/>
          </a:xfrm>
          <a:prstGeom prst="rect">
            <a:avLst/>
          </a:prstGeom>
        </p:spPr>
        <p:txBody>
          <a:bodyPr vert="horz" wrap="square" lIns="0" tIns="66675" rIns="0" bIns="0" rtlCol="0">
            <a:spAutoFit/>
          </a:bodyPr>
          <a:lstStyle/>
          <a:p>
            <a:pPr marL="12700">
              <a:lnSpc>
                <a:spcPct val="100000"/>
              </a:lnSpc>
              <a:spcBef>
                <a:spcPts val="525"/>
              </a:spcBef>
            </a:pPr>
            <a:r>
              <a:rPr lang="es-ES_tradnl" sz="4800" spc="-85" dirty="0">
                <a:latin typeface="Roboto-Medium"/>
                <a:cs typeface="Roboto-Medium"/>
              </a:rPr>
              <a:t>Quinta parte</a:t>
            </a:r>
            <a:endParaRPr lang="es-ES_tradnl" sz="4800" dirty="0">
              <a:latin typeface="Roboto-Medium"/>
              <a:cs typeface="Roboto-Medium"/>
            </a:endParaRPr>
          </a:p>
          <a:p>
            <a:pPr marL="12700" marR="325755">
              <a:lnSpc>
                <a:spcPct val="103099"/>
              </a:lnSpc>
              <a:spcBef>
                <a:spcPts val="135"/>
              </a:spcBef>
            </a:pPr>
            <a:r>
              <a:rPr lang="es-ES_tradnl" sz="2600" spc="-5" dirty="0">
                <a:latin typeface="Roboto-Medium"/>
                <a:cs typeface="Roboto-Medium"/>
              </a:rPr>
              <a:t>Gestión de los lugares de trabajo</a:t>
            </a:r>
            <a:endParaRPr lang="es-ES_tradnl" sz="2600" dirty="0">
              <a:latin typeface="Roboto-Medium"/>
              <a:cs typeface="Roboto-Medium"/>
            </a:endParaRPr>
          </a:p>
        </p:txBody>
      </p:sp>
      <p:sp>
        <p:nvSpPr>
          <p:cNvPr id="6" name="object 6"/>
          <p:cNvSpPr txBox="1"/>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lang="es-ES_tradnl" sz="2000" b="1" spc="-229" dirty="0">
                <a:solidFill>
                  <a:srgbClr val="1E7EB8"/>
                </a:solidFill>
                <a:latin typeface="Arial"/>
                <a:cs typeface="Arial"/>
              </a:rPr>
              <a:t>EMERGENCIAS</a:t>
            </a:r>
            <a:endParaRPr lang="es-ES_tradnl" sz="2000" dirty="0">
              <a:latin typeface="Arial"/>
              <a:cs typeface="Arial"/>
            </a:endParaRPr>
          </a:p>
        </p:txBody>
      </p:sp>
      <p:sp>
        <p:nvSpPr>
          <p:cNvPr id="7" name="object 7"/>
          <p:cNvSpPr txBox="1"/>
          <p:nvPr/>
        </p:nvSpPr>
        <p:spPr>
          <a:xfrm>
            <a:off x="9394812" y="6876288"/>
            <a:ext cx="631825" cy="182101"/>
          </a:xfrm>
          <a:prstGeom prst="rect">
            <a:avLst/>
          </a:prstGeom>
        </p:spPr>
        <p:txBody>
          <a:bodyPr vert="horz" wrap="square" lIns="0" tIns="12700" rIns="0" bIns="0" rtlCol="0">
            <a:spAutoFit/>
          </a:bodyPr>
          <a:lstStyle/>
          <a:p>
            <a:pPr marL="12700">
              <a:lnSpc>
                <a:spcPct val="100000"/>
              </a:lnSpc>
              <a:spcBef>
                <a:spcPts val="100"/>
              </a:spcBef>
            </a:pPr>
            <a:r>
              <a:rPr lang="es-ES_tradnl" sz="1100" spc="-100" dirty="0">
                <a:solidFill>
                  <a:srgbClr val="1E7EB8"/>
                </a:solidFill>
                <a:latin typeface="Arial"/>
                <a:cs typeface="Arial"/>
              </a:rPr>
              <a:t>sanitarias</a:t>
            </a:r>
            <a:endParaRPr lang="es-ES_tradnl" sz="1100" dirty="0">
              <a:latin typeface="Arial"/>
              <a:cs typeface="Arial"/>
            </a:endParaRPr>
          </a:p>
        </p:txBody>
      </p:sp>
      <p:sp>
        <p:nvSpPr>
          <p:cNvPr id="8" name="object 8"/>
          <p:cNvSpPr/>
          <p:nvPr/>
        </p:nvSpPr>
        <p:spPr>
          <a:xfrm>
            <a:off x="1003300" y="1803400"/>
            <a:ext cx="5486400" cy="4092432"/>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pic>
        <p:nvPicPr>
          <p:cNvPr id="9" name="Picture 8">
            <a:extLst>
              <a:ext uri="{FF2B5EF4-FFF2-40B4-BE49-F238E27FC236}">
                <a16:creationId xmlns:a16="http://schemas.microsoft.com/office/drawing/2014/main" id="{D1D428DB-0AD2-4041-B776-1D0E88B383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6493002"/>
            <a:ext cx="2679700" cy="6731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6136712" cy="513080"/>
          </a:xfrm>
          <a:prstGeom prst="rect">
            <a:avLst/>
          </a:prstGeom>
        </p:spPr>
        <p:txBody>
          <a:bodyPr vert="horz" wrap="square" lIns="0" tIns="12700" rIns="0" bIns="0" rtlCol="0">
            <a:spAutoFit/>
          </a:bodyPr>
          <a:lstStyle/>
          <a:p>
            <a:pPr marL="12700">
              <a:lnSpc>
                <a:spcPct val="100000"/>
              </a:lnSpc>
              <a:spcBef>
                <a:spcPts val="100"/>
              </a:spcBef>
            </a:pPr>
            <a:r>
              <a:rPr lang="es-ES_tradnl" sz="3200" spc="-25" dirty="0"/>
              <a:t>Actualización de la situación</a:t>
            </a:r>
            <a:endParaRPr lang="es-ES_tradnl" sz="3200" dirty="0"/>
          </a:p>
        </p:txBody>
      </p:sp>
      <p:grpSp>
        <p:nvGrpSpPr>
          <p:cNvPr id="4" name="object 4"/>
          <p:cNvGrpSpPr/>
          <p:nvPr/>
        </p:nvGrpSpPr>
        <p:grpSpPr>
          <a:xfrm>
            <a:off x="6508158" y="91071"/>
            <a:ext cx="3949065" cy="556260"/>
            <a:chOff x="6508158" y="91071"/>
            <a:chExt cx="3949065" cy="556260"/>
          </a:xfrm>
        </p:grpSpPr>
        <p:sp>
          <p:nvSpPr>
            <p:cNvPr id="5" name="object 5"/>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lang="es-ES_tradnl" dirty="0"/>
            </a:p>
          </p:txBody>
        </p:sp>
        <p:sp>
          <p:nvSpPr>
            <p:cNvPr id="6" name="object 6"/>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lang="es-ES_tradnl" dirty="0"/>
            </a:p>
          </p:txBody>
        </p:sp>
        <p:sp>
          <p:nvSpPr>
            <p:cNvPr id="7" name="object 7"/>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lang="es-ES_tradnl" dirty="0"/>
            </a:p>
          </p:txBody>
        </p:sp>
        <p:sp>
          <p:nvSpPr>
            <p:cNvPr id="8" name="object 8"/>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lang="es-ES_tradnl" dirty="0"/>
            </a:p>
          </p:txBody>
        </p:sp>
      </p:grpSp>
      <p:sp>
        <p:nvSpPr>
          <p:cNvPr id="9" name="object 9"/>
          <p:cNvSpPr txBox="1"/>
          <p:nvPr/>
        </p:nvSpPr>
        <p:spPr>
          <a:xfrm>
            <a:off x="7684620" y="225043"/>
            <a:ext cx="2703191" cy="289823"/>
          </a:xfrm>
          <a:prstGeom prst="rect">
            <a:avLst/>
          </a:prstGeom>
        </p:spPr>
        <p:txBody>
          <a:bodyPr vert="horz" wrap="square" lIns="0" tIns="12700" rIns="0" bIns="0" rtlCol="0">
            <a:spAutoFit/>
          </a:bodyPr>
          <a:lstStyle/>
          <a:p>
            <a:pPr marL="12700">
              <a:lnSpc>
                <a:spcPct val="100000"/>
              </a:lnSpc>
              <a:spcBef>
                <a:spcPts val="100"/>
              </a:spcBef>
            </a:pPr>
            <a:r>
              <a:rPr lang="es-ES_tradnl" sz="1800" spc="-65" dirty="0">
                <a:solidFill>
                  <a:srgbClr val="FFFFFF"/>
                </a:solidFill>
                <a:latin typeface="Arial Black"/>
                <a:cs typeface="Arial Black"/>
              </a:rPr>
              <a:t>SITUACIÓN</a:t>
            </a:r>
            <a:r>
              <a:rPr lang="es-ES_tradnl" spc="-65" dirty="0">
                <a:solidFill>
                  <a:srgbClr val="FFFFFF"/>
                </a:solidFill>
                <a:latin typeface="Arial Black"/>
                <a:cs typeface="Arial Black"/>
              </a:rPr>
              <a:t> FICTICIA</a:t>
            </a:r>
            <a:endParaRPr lang="es-ES_tradnl" sz="1800" dirty="0">
              <a:latin typeface="Arial Black"/>
              <a:cs typeface="Arial Black"/>
            </a:endParaRPr>
          </a:p>
        </p:txBody>
      </p:sp>
      <p:sp>
        <p:nvSpPr>
          <p:cNvPr id="11" name="object 11"/>
          <p:cNvSpPr/>
          <p:nvPr/>
        </p:nvSpPr>
        <p:spPr>
          <a:xfrm>
            <a:off x="7784789" y="1756912"/>
            <a:ext cx="2703192" cy="4055375"/>
          </a:xfrm>
          <a:prstGeom prst="rect">
            <a:avLst/>
          </a:prstGeom>
          <a:blipFill>
            <a:blip r:embed="rId5" cstate="print"/>
            <a:stretch>
              <a:fillRect/>
            </a:stretch>
          </a:blipFill>
        </p:spPr>
        <p:txBody>
          <a:bodyPr wrap="square" lIns="0" tIns="0" rIns="0" bIns="0" rtlCol="0"/>
          <a:lstStyle/>
          <a:p>
            <a:endParaRPr lang="es-ES_tradnl" dirty="0"/>
          </a:p>
        </p:txBody>
      </p:sp>
      <p:sp>
        <p:nvSpPr>
          <p:cNvPr id="12" name="object 12"/>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es-ES_tradnl" spc="-30" dirty="0"/>
              <a:t>pág. </a:t>
            </a:r>
            <a:fld id="{81D60167-4931-47E6-BA6A-407CBD079E47}" type="slidenum">
              <a:rPr lang="es-ES_tradnl" smtClean="0"/>
              <a:t>25</a:t>
            </a:fld>
            <a:endParaRPr lang="es-ES_tradnl" dirty="0"/>
          </a:p>
        </p:txBody>
      </p:sp>
      <p:sp>
        <p:nvSpPr>
          <p:cNvPr id="13" name="object 13"/>
          <p:cNvSpPr txBox="1">
            <a:spLocks noGrp="1"/>
          </p:cNvSpPr>
          <p:nvPr>
            <p:ph type="ftr" sz="quarter" idx="5"/>
          </p:nvPr>
        </p:nvSpPr>
        <p:spPr>
          <a:xfrm>
            <a:off x="65580" y="7325423"/>
            <a:ext cx="2537920" cy="166712"/>
          </a:xfrm>
          <a:prstGeom prst="rect">
            <a:avLst/>
          </a:prstGeom>
        </p:spPr>
        <p:txBody>
          <a:bodyPr vert="horz" wrap="square" lIns="0" tIns="0" rIns="0" bIns="0" rtlCol="0">
            <a:spAutoFit/>
          </a:bodyPr>
          <a:lstStyle/>
          <a:p>
            <a:pPr marL="12700">
              <a:lnSpc>
                <a:spcPts val="1315"/>
              </a:lnSpc>
            </a:pPr>
            <a:r>
              <a:rPr lang="es-ES_tradnl" spc="-45" dirty="0"/>
              <a:t>EJERCICIO DE SIMULACIÓN</a:t>
            </a:r>
          </a:p>
        </p:txBody>
      </p:sp>
      <p:sp>
        <p:nvSpPr>
          <p:cNvPr id="14" name="object 3">
            <a:extLst>
              <a:ext uri="{FF2B5EF4-FFF2-40B4-BE49-F238E27FC236}">
                <a16:creationId xmlns:a16="http://schemas.microsoft.com/office/drawing/2014/main" id="{6E1108B2-6E22-422D-898D-6C3FD4EA29B8}"/>
              </a:ext>
            </a:extLst>
          </p:cNvPr>
          <p:cNvSpPr/>
          <p:nvPr/>
        </p:nvSpPr>
        <p:spPr>
          <a:xfrm>
            <a:off x="-37888" y="674398"/>
            <a:ext cx="7631115" cy="6386801"/>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marL="0" marR="0" lvl="0" indent="0" algn="l" defTabSz="802020" rtl="0" eaLnBrk="1" fontAlgn="auto" latinLnBrk="0" hangingPunct="1">
              <a:lnSpc>
                <a:spcPct val="100000"/>
              </a:lnSpc>
              <a:spcBef>
                <a:spcPts val="0"/>
              </a:spcBef>
              <a:spcAft>
                <a:spcPts val="0"/>
              </a:spcAft>
              <a:buClrTx/>
              <a:buSzTx/>
              <a:buFontTx/>
              <a:buNone/>
              <a:tabLst/>
              <a:defRPr/>
            </a:pPr>
            <a:endParaRPr kumimoji="0" lang="es-ES_tradnl" sz="1579" b="0" i="0" u="none" strike="noStrike" kern="1200" cap="none" spc="0" normalizeH="0" baseline="0" dirty="0">
              <a:ln>
                <a:noFill/>
              </a:ln>
              <a:solidFill>
                <a:prstClr val="black"/>
              </a:solidFill>
              <a:effectLst/>
              <a:uLnTx/>
              <a:uFillTx/>
              <a:latin typeface="Calibri"/>
              <a:ea typeface="+mn-ea"/>
              <a:cs typeface="+mn-cs"/>
            </a:endParaRPr>
          </a:p>
        </p:txBody>
      </p:sp>
      <p:sp>
        <p:nvSpPr>
          <p:cNvPr id="15" name="object 5">
            <a:extLst>
              <a:ext uri="{FF2B5EF4-FFF2-40B4-BE49-F238E27FC236}">
                <a16:creationId xmlns:a16="http://schemas.microsoft.com/office/drawing/2014/main" id="{FACEFF8A-832C-4A15-A4D2-39646F41CC1D}"/>
              </a:ext>
            </a:extLst>
          </p:cNvPr>
          <p:cNvSpPr txBox="1"/>
          <p:nvPr/>
        </p:nvSpPr>
        <p:spPr>
          <a:xfrm>
            <a:off x="65580" y="712291"/>
            <a:ext cx="7631115" cy="6232475"/>
          </a:xfrm>
          <a:prstGeom prst="rect">
            <a:avLst/>
          </a:prstGeom>
        </p:spPr>
        <p:txBody>
          <a:bodyPr vert="horz" wrap="square" lIns="0" tIns="12700" rIns="0" bIns="0" rtlCol="0">
            <a:spAutoFit/>
          </a:bodyPr>
          <a:lstStyle/>
          <a:p>
            <a:pPr marL="241300" indent="-228600">
              <a:lnSpc>
                <a:spcPct val="100000"/>
              </a:lnSpc>
              <a:spcBef>
                <a:spcPts val="100"/>
              </a:spcBef>
              <a:buChar char="•"/>
              <a:tabLst>
                <a:tab pos="240665" algn="l"/>
                <a:tab pos="241300" algn="l"/>
              </a:tabLst>
            </a:pPr>
            <a:r>
              <a:rPr lang="es-ES_tradnl" sz="1500" dirty="0">
                <a:solidFill>
                  <a:prstClr val="black"/>
                </a:solidFill>
                <a:latin typeface="Calibri"/>
              </a:rPr>
              <a:t>A medida que disminuye la intensidad de la transmisión, los países están empezando a reabrir gradualmente los lugares de trabajo por razones económicas y sociales.</a:t>
            </a:r>
          </a:p>
          <a:p>
            <a:pPr marL="241300" marR="5080" indent="-228600">
              <a:lnSpc>
                <a:spcPct val="100000"/>
              </a:lnSpc>
              <a:spcBef>
                <a:spcPts val="1440"/>
              </a:spcBef>
              <a:buChar char="•"/>
              <a:tabLst>
                <a:tab pos="240665" algn="l"/>
                <a:tab pos="241300" algn="l"/>
              </a:tabLst>
            </a:pPr>
            <a:r>
              <a:rPr lang="es-ES_tradnl" sz="1500" dirty="0">
                <a:solidFill>
                  <a:prstClr val="black"/>
                </a:solidFill>
                <a:latin typeface="Calibri"/>
              </a:rPr>
              <a:t>Las empresas están deseosas de que la gente vuelva a los centros de las ciudades porque la economía de la región se construye alrededor de estos y de las empresas de servicios, como </a:t>
            </a:r>
            <a:br>
              <a:rPr lang="es-ES_tradnl" sz="1500" dirty="0">
                <a:solidFill>
                  <a:prstClr val="black"/>
                </a:solidFill>
                <a:latin typeface="Calibri"/>
              </a:rPr>
            </a:br>
            <a:r>
              <a:rPr lang="es-ES_tradnl" sz="1500" dirty="0">
                <a:solidFill>
                  <a:prstClr val="black"/>
                </a:solidFill>
                <a:latin typeface="Calibri"/>
              </a:rPr>
              <a:t>los restaurantes, los bares, las cafeterías y las tiendas minoristas. </a:t>
            </a:r>
          </a:p>
          <a:p>
            <a:pPr marL="241300" marR="5080" indent="-228600">
              <a:lnSpc>
                <a:spcPct val="100000"/>
              </a:lnSpc>
              <a:spcBef>
                <a:spcPts val="1440"/>
              </a:spcBef>
              <a:buChar char="•"/>
              <a:tabLst>
                <a:tab pos="240665" algn="l"/>
                <a:tab pos="241300" algn="l"/>
              </a:tabLst>
            </a:pPr>
            <a:r>
              <a:rPr lang="es-ES_tradnl" sz="1500" dirty="0">
                <a:solidFill>
                  <a:prstClr val="black"/>
                </a:solidFill>
                <a:latin typeface="Calibri"/>
              </a:rPr>
              <a:t>En muchos sectores, los empleados han estado trabajando desde sus casas, pero los grupos patronales sostienen que esto no siempre es sostenible y algunas autoridades municipales</a:t>
            </a:r>
            <a:br>
              <a:rPr lang="es-ES_tradnl" sz="1500" dirty="0">
                <a:solidFill>
                  <a:prstClr val="black"/>
                </a:solidFill>
                <a:latin typeface="Calibri"/>
              </a:rPr>
            </a:br>
            <a:r>
              <a:rPr lang="es-ES_tradnl" sz="1500" dirty="0">
                <a:solidFill>
                  <a:prstClr val="black"/>
                </a:solidFill>
                <a:latin typeface="Calibri"/>
              </a:rPr>
              <a:t>han expresado su preocupación por los perjuicios que esto ocasionará a largo plazo a la economía de la ciudad.</a:t>
            </a:r>
          </a:p>
          <a:p>
            <a:pPr marL="241300" indent="-228600">
              <a:lnSpc>
                <a:spcPct val="100000"/>
              </a:lnSpc>
              <a:spcBef>
                <a:spcPts val="1440"/>
              </a:spcBef>
              <a:buChar char="•"/>
              <a:tabLst>
                <a:tab pos="240665" algn="l"/>
                <a:tab pos="241300" algn="l"/>
              </a:tabLst>
            </a:pPr>
            <a:r>
              <a:rPr lang="es-ES_tradnl" sz="1500" dirty="0">
                <a:solidFill>
                  <a:prstClr val="black"/>
                </a:solidFill>
                <a:latin typeface="Calibri"/>
              </a:rPr>
              <a:t>La reapertura de la economía implica instaurar medidas de protección, incluidas directivas y </a:t>
            </a:r>
            <a:br>
              <a:rPr lang="es-ES_tradnl" sz="1500" dirty="0">
                <a:solidFill>
                  <a:prstClr val="black"/>
                </a:solidFill>
                <a:latin typeface="Calibri"/>
              </a:rPr>
            </a:br>
            <a:r>
              <a:rPr lang="es-ES_tradnl" sz="1500" dirty="0">
                <a:solidFill>
                  <a:prstClr val="black"/>
                </a:solidFill>
                <a:latin typeface="Calibri"/>
              </a:rPr>
              <a:t>la capacidad de promover y establecer una prevención normalizada contra la COVID-19.</a:t>
            </a:r>
          </a:p>
          <a:p>
            <a:pPr marL="241300" marR="227965" indent="-228600">
              <a:lnSpc>
                <a:spcPct val="100000"/>
              </a:lnSpc>
              <a:spcBef>
                <a:spcPts val="1440"/>
              </a:spcBef>
              <a:buChar char="•"/>
              <a:tabLst>
                <a:tab pos="240665" algn="l"/>
                <a:tab pos="241300" algn="l"/>
              </a:tabLst>
            </a:pPr>
            <a:r>
              <a:rPr lang="es-ES_tradnl" sz="1500" dirty="0">
                <a:solidFill>
                  <a:prstClr val="black"/>
                </a:solidFill>
                <a:latin typeface="Calibri"/>
              </a:rPr>
              <a:t>En las medidas adoptadas en el lugar de trabajo han participado los empleadores, los trabajadores y sus representantes, los sindicatos y las asociaciones empresariales, las autoridades locales de salud pública y de trabajo y los profesionales de salud y </a:t>
            </a:r>
            <a:r>
              <a:rPr lang="es-ES_tradnl" sz="1500" dirty="0">
                <a:solidFill>
                  <a:prstClr val="black"/>
                </a:solidFill>
              </a:rPr>
              <a:t>seguridad </a:t>
            </a:r>
            <a:r>
              <a:rPr lang="es-ES_tradnl" sz="1500" dirty="0">
                <a:solidFill>
                  <a:prstClr val="black"/>
                </a:solidFill>
                <a:latin typeface="Calibri"/>
              </a:rPr>
              <a:t>en el trabajo. Muchos de estos grupos se muestran reticentes a que el personal vuelva al trabajo como antes.</a:t>
            </a:r>
          </a:p>
          <a:p>
            <a:pPr marL="241300" indent="-228600">
              <a:lnSpc>
                <a:spcPct val="100000"/>
              </a:lnSpc>
              <a:spcBef>
                <a:spcPts val="1440"/>
              </a:spcBef>
              <a:buChar char="•"/>
              <a:tabLst>
                <a:tab pos="240665" algn="l"/>
                <a:tab pos="241300" algn="l"/>
              </a:tabLst>
            </a:pPr>
            <a:r>
              <a:rPr lang="es-ES_tradnl" sz="1500" dirty="0">
                <a:solidFill>
                  <a:prstClr val="black"/>
                </a:solidFill>
                <a:latin typeface="Calibri"/>
              </a:rPr>
              <a:t>Puede ser necesario adoptar medidas de protección adicionales en los lugares de trabajo especializados.</a:t>
            </a:r>
          </a:p>
          <a:p>
            <a:pPr>
              <a:lnSpc>
                <a:spcPct val="100000"/>
              </a:lnSpc>
              <a:spcBef>
                <a:spcPts val="55"/>
              </a:spcBef>
              <a:buClr>
                <a:srgbClr val="231F20"/>
              </a:buClr>
              <a:buFont typeface="Roboto"/>
              <a:buChar char="•"/>
            </a:pPr>
            <a:endParaRPr lang="es-ES_tradnl" sz="1500" dirty="0">
              <a:solidFill>
                <a:prstClr val="black"/>
              </a:solidFill>
              <a:latin typeface="Calibri"/>
            </a:endParaRPr>
          </a:p>
          <a:p>
            <a:pPr marL="241300" marR="212725" indent="-228600">
              <a:lnSpc>
                <a:spcPct val="100000"/>
              </a:lnSpc>
              <a:buChar char="•"/>
              <a:tabLst>
                <a:tab pos="240665" algn="l"/>
                <a:tab pos="241300" algn="l"/>
              </a:tabLst>
            </a:pPr>
            <a:r>
              <a:rPr lang="es-ES_tradnl" sz="1500" dirty="0">
                <a:solidFill>
                  <a:prstClr val="black"/>
                </a:solidFill>
                <a:latin typeface="Calibri"/>
              </a:rPr>
              <a:t>Al elaborar y aplicar los planes de acción para la prevención y la mitigación de la COVID-19, debe consultarse debidamente a los trabajadores y sus representantes y todos los trabajadores deben recibir información sobre las medidas introducidas, mediante enfoques específicos de comunicación de riesgos y de participación de la comunidad.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973596" y="6400055"/>
            <a:ext cx="490465" cy="582434"/>
          </a:xfrm>
          <a:prstGeom prst="rect">
            <a:avLst/>
          </a:prstGeom>
          <a:blipFill>
            <a:blip r:embed="rId3" cstate="print"/>
            <a:stretch>
              <a:fillRect/>
            </a:stretch>
          </a:blipFill>
        </p:spPr>
        <p:txBody>
          <a:bodyPr wrap="square" lIns="0" tIns="0" rIns="0" bIns="0" rtlCol="0"/>
          <a:lstStyle/>
          <a:p>
            <a:endParaRPr lang="es-ES_tradnl" dirty="0"/>
          </a:p>
        </p:txBody>
      </p:sp>
      <p:sp>
        <p:nvSpPr>
          <p:cNvPr id="3" name="object 3"/>
          <p:cNvSpPr txBox="1"/>
          <p:nvPr/>
        </p:nvSpPr>
        <p:spPr>
          <a:xfrm>
            <a:off x="202218" y="5071642"/>
            <a:ext cx="10515914" cy="2384051"/>
          </a:xfrm>
          <a:prstGeom prst="rect">
            <a:avLst/>
          </a:prstGeom>
        </p:spPr>
        <p:txBody>
          <a:bodyPr vert="horz" wrap="square" lIns="0" tIns="12700" rIns="0" bIns="0" rtlCol="0">
            <a:spAutoFit/>
          </a:bodyPr>
          <a:lstStyle/>
          <a:p>
            <a:pPr marL="12700" algn="just">
              <a:lnSpc>
                <a:spcPct val="100000"/>
              </a:lnSpc>
              <a:spcBef>
                <a:spcPts val="100"/>
              </a:spcBef>
            </a:pPr>
            <a:r>
              <a:rPr lang="es-ES_tradnl" sz="1200" i="1" spc="-5" dirty="0">
                <a:solidFill>
                  <a:srgbClr val="231F20"/>
                </a:solidFill>
                <a:latin typeface="Roboto"/>
                <a:cs typeface="Roboto"/>
              </a:rPr>
              <a:t>Puede ser útil tener en cuenta los siguientes niveles de riesgo cuando se planifiquen medidas preventivas en lugares de trabajo fuera del sector de la salud:</a:t>
            </a:r>
            <a:endParaRPr lang="es-ES_tradnl" sz="1200" dirty="0">
              <a:latin typeface="Roboto"/>
              <a:cs typeface="Roboto"/>
            </a:endParaRPr>
          </a:p>
          <a:p>
            <a:pPr marL="480059" marR="874394" indent="-228600" algn="just">
              <a:lnSpc>
                <a:spcPct val="99500"/>
              </a:lnSpc>
              <a:spcBef>
                <a:spcPts val="30"/>
              </a:spcBef>
              <a:buFont typeface="Roboto"/>
              <a:buChar char="•"/>
              <a:tabLst>
                <a:tab pos="481330" algn="l"/>
              </a:tabLst>
            </a:pPr>
            <a:r>
              <a:rPr lang="es-ES_tradnl" sz="1200" i="1" spc="-10" dirty="0">
                <a:solidFill>
                  <a:srgbClr val="231F20"/>
                </a:solidFill>
                <a:latin typeface="Roboto"/>
                <a:cs typeface="Roboto"/>
              </a:rPr>
              <a:t> </a:t>
            </a:r>
            <a:r>
              <a:rPr lang="es-ES_tradnl" sz="1200" i="1" spc="-5" dirty="0">
                <a:solidFill>
                  <a:srgbClr val="231F20"/>
                </a:solidFill>
                <a:latin typeface="Roboto"/>
                <a:cs typeface="Roboto"/>
              </a:rPr>
              <a:t>Riesgo de exposición bajo: trabajos o tareas relacionadas con el trabajo que no requieren un contacto estrecho o frecuente con el público en general o con otros compañeros de trabajo, visitantes, clientes o contratistas, y que no requieren contacto con personas de las que se sabe o se sospecha que están infectadas por el virus de la COVID-19.</a:t>
            </a:r>
            <a:r>
              <a:rPr lang="es-ES_tradnl" sz="1200" dirty="0">
                <a:latin typeface="Roboto"/>
                <a:cs typeface="Roboto"/>
              </a:rPr>
              <a:t> </a:t>
            </a:r>
            <a:r>
              <a:rPr lang="es-ES_tradnl" sz="1200" i="1" spc="-10" dirty="0">
                <a:solidFill>
                  <a:srgbClr val="231F20"/>
                </a:solidFill>
                <a:latin typeface="Roboto"/>
                <a:cs typeface="Roboto"/>
              </a:rPr>
              <a:t>Los trabajadores de esta categoría tienen un contacto mínimo por motivos laborales con el público y otros compañeros de trabajo.</a:t>
            </a:r>
            <a:r>
              <a:rPr lang="es-ES_tradnl" sz="1200" i="1" spc="-25" dirty="0">
                <a:solidFill>
                  <a:srgbClr val="231F20"/>
                </a:solidFill>
                <a:latin typeface="Roboto"/>
                <a:cs typeface="Roboto"/>
              </a:rPr>
              <a:t> </a:t>
            </a:r>
          </a:p>
          <a:p>
            <a:pPr marL="480059" marR="874394" indent="-228600" algn="just">
              <a:lnSpc>
                <a:spcPct val="99500"/>
              </a:lnSpc>
              <a:spcBef>
                <a:spcPts val="30"/>
              </a:spcBef>
              <a:buFont typeface="Roboto"/>
              <a:buChar char="•"/>
              <a:tabLst>
                <a:tab pos="481330" algn="l"/>
              </a:tabLst>
            </a:pPr>
            <a:r>
              <a:rPr lang="es-ES_tradnl" sz="1200" i="1" spc="-5" dirty="0">
                <a:solidFill>
                  <a:srgbClr val="231F20"/>
                </a:solidFill>
                <a:latin typeface="Roboto"/>
                <a:cs typeface="Roboto"/>
              </a:rPr>
              <a:t>Riesgo de exposición medio: trabajos o tareas relacionadas con el trabajo que requieren un contacto estrecho o frecuente con el público en general o con otros compañeros de trabajo, visitantes, clientes o contratistas, pero que no requieren contacto con personas de las que se sabe o se sospecha que están infectadas por el virus de la COVID-19.</a:t>
            </a:r>
            <a:endParaRPr lang="es-ES_tradnl" sz="1200" dirty="0">
              <a:latin typeface="Roboto"/>
              <a:cs typeface="Roboto"/>
            </a:endParaRPr>
          </a:p>
          <a:p>
            <a:pPr marL="480695" marR="822325" indent="-229235">
              <a:lnSpc>
                <a:spcPts val="1700"/>
              </a:lnSpc>
              <a:spcBef>
                <a:spcPts val="40"/>
              </a:spcBef>
              <a:buFont typeface="Roboto"/>
              <a:buChar char="•"/>
              <a:tabLst>
                <a:tab pos="480059" algn="l"/>
                <a:tab pos="480695" algn="l"/>
              </a:tabLst>
            </a:pPr>
            <a:r>
              <a:rPr lang="es-ES_tradnl" sz="1200" i="1" spc="55" dirty="0">
                <a:solidFill>
                  <a:srgbClr val="231F20"/>
                </a:solidFill>
                <a:latin typeface="Roboto"/>
                <a:cs typeface="Roboto"/>
              </a:rPr>
              <a:t> </a:t>
            </a:r>
            <a:r>
              <a:rPr lang="es-ES_tradnl" sz="1200" i="1" spc="-10" dirty="0">
                <a:solidFill>
                  <a:srgbClr val="231F20"/>
                </a:solidFill>
                <a:latin typeface="Roboto"/>
                <a:cs typeface="Roboto"/>
              </a:rPr>
              <a:t>Riesgo de exposición alto: trabajos o tareas relacionadas con el trabajo que probablemente requieran un contacto estrecho con personas de las que se sabe o se sospecha que están infectadas por el virus de la COVID-19, así como con objetos y superficies posiblemente contaminadas por este.</a:t>
            </a:r>
            <a:r>
              <a:rPr lang="es-ES_tradnl" sz="1300" i="1" spc="-80" dirty="0">
                <a:solidFill>
                  <a:srgbClr val="231F20"/>
                </a:solidFill>
                <a:latin typeface="Roboto"/>
                <a:cs typeface="Roboto"/>
              </a:rPr>
              <a:t> </a:t>
            </a:r>
          </a:p>
          <a:p>
            <a:pPr marR="5080" algn="r">
              <a:lnSpc>
                <a:spcPts val="2095"/>
              </a:lnSpc>
            </a:pPr>
            <a:r>
              <a:rPr lang="es-ES_tradnl" sz="1300" b="1" dirty="0">
                <a:solidFill>
                  <a:srgbClr val="0070C0"/>
                </a:solidFill>
                <a:latin typeface="Arial"/>
                <a:cs typeface="Arial"/>
              </a:rPr>
              <a:t>30</a:t>
            </a:r>
            <a:r>
              <a:rPr lang="es-ES_tradnl" sz="1300" b="1" spc="-145" dirty="0">
                <a:solidFill>
                  <a:srgbClr val="0070C0"/>
                </a:solidFill>
                <a:latin typeface="Arial"/>
                <a:cs typeface="Arial"/>
              </a:rPr>
              <a:t> </a:t>
            </a:r>
            <a:r>
              <a:rPr lang="es-ES_tradnl" sz="1300" b="1" spc="-5" dirty="0">
                <a:solidFill>
                  <a:srgbClr val="0070C0"/>
                </a:solidFill>
                <a:latin typeface="Arial"/>
                <a:cs typeface="Arial"/>
              </a:rPr>
              <a:t>min.</a:t>
            </a:r>
            <a:endParaRPr lang="es-ES_tradnl" sz="1300" dirty="0">
              <a:latin typeface="Arial"/>
              <a:cs typeface="Arial"/>
            </a:endParaRPr>
          </a:p>
        </p:txBody>
      </p:sp>
      <p:sp>
        <p:nvSpPr>
          <p:cNvPr id="6" name="object 6"/>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es-ES_tradnl" spc="-30" dirty="0"/>
              <a:t>pág. </a:t>
            </a:r>
            <a:fld id="{81D60167-4931-47E6-BA6A-407CBD079E47}" type="slidenum">
              <a:rPr lang="es-ES_tradnl" smtClean="0"/>
              <a:t>26</a:t>
            </a:fld>
            <a:endParaRPr lang="es-ES_tradnl" dirty="0"/>
          </a:p>
        </p:txBody>
      </p:sp>
      <p:sp>
        <p:nvSpPr>
          <p:cNvPr id="7" name="object 7"/>
          <p:cNvSpPr txBox="1">
            <a:spLocks noGrp="1"/>
          </p:cNvSpPr>
          <p:nvPr>
            <p:ph type="ftr" sz="quarter" idx="5"/>
          </p:nvPr>
        </p:nvSpPr>
        <p:spPr>
          <a:xfrm>
            <a:off x="65580" y="7325423"/>
            <a:ext cx="2537920" cy="166712"/>
          </a:xfrm>
          <a:prstGeom prst="rect">
            <a:avLst/>
          </a:prstGeom>
        </p:spPr>
        <p:txBody>
          <a:bodyPr vert="horz" wrap="square" lIns="0" tIns="0" rIns="0" bIns="0" rtlCol="0">
            <a:spAutoFit/>
          </a:bodyPr>
          <a:lstStyle/>
          <a:p>
            <a:pPr marL="12700">
              <a:lnSpc>
                <a:spcPts val="1315"/>
              </a:lnSpc>
            </a:pPr>
            <a:r>
              <a:rPr lang="es-ES_tradnl" spc="-45" dirty="0"/>
              <a:t>EJERCICIO DE SIMULACIÓN</a:t>
            </a:r>
          </a:p>
        </p:txBody>
      </p:sp>
      <p:sp>
        <p:nvSpPr>
          <p:cNvPr id="4" name="object 4"/>
          <p:cNvSpPr txBox="1">
            <a:spLocks noGrp="1"/>
          </p:cNvSpPr>
          <p:nvPr>
            <p:ph type="title"/>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lang="es-ES_tradnl" sz="3600" spc="-10" dirty="0"/>
              <a:t>Sesión 5</a:t>
            </a:r>
            <a:endParaRPr lang="es-ES_tradnl" sz="3600" dirty="0"/>
          </a:p>
        </p:txBody>
      </p:sp>
      <p:sp>
        <p:nvSpPr>
          <p:cNvPr id="5" name="object 5"/>
          <p:cNvSpPr txBox="1"/>
          <p:nvPr/>
        </p:nvSpPr>
        <p:spPr>
          <a:xfrm>
            <a:off x="230819" y="764565"/>
            <a:ext cx="10307320" cy="4307077"/>
          </a:xfrm>
          <a:prstGeom prst="rect">
            <a:avLst/>
          </a:prstGeom>
        </p:spPr>
        <p:txBody>
          <a:bodyPr vert="horz" wrap="square" lIns="0" tIns="9525" rIns="0" bIns="0" rtlCol="0">
            <a:spAutoFit/>
          </a:bodyPr>
          <a:lstStyle/>
          <a:p>
            <a:pPr marL="12700" marR="207645">
              <a:lnSpc>
                <a:spcPct val="101400"/>
              </a:lnSpc>
              <a:spcBef>
                <a:spcPts val="75"/>
              </a:spcBef>
            </a:pPr>
            <a:r>
              <a:rPr lang="es-ES_tradnl" sz="1500" dirty="0">
                <a:latin typeface="Roboto"/>
                <a:cs typeface="Roboto"/>
              </a:rPr>
              <a:t>¿Qué orientaciones propondrán a los empleadores y trabajadores sobre la gestión de un retorno (parcial) al trabajo de oficina? Debatan los temas de seguridad en el lugar de trabajo y la reincorporación al trabajo.</a:t>
            </a:r>
          </a:p>
          <a:p>
            <a:pPr marL="12700" marR="207645">
              <a:lnSpc>
                <a:spcPct val="101400"/>
              </a:lnSpc>
              <a:spcBef>
                <a:spcPts val="75"/>
              </a:spcBef>
            </a:pPr>
            <a:r>
              <a:rPr lang="es-ES_tradnl" sz="1500" dirty="0">
                <a:latin typeface="Roboto"/>
                <a:cs typeface="Roboto"/>
              </a:rPr>
              <a:t>Examinen en sus grupos o en plenaria las orientaciones vigentes y busquen las coincidencias y las incoherencias.</a:t>
            </a:r>
          </a:p>
          <a:p>
            <a:pPr marL="12700" marR="207645">
              <a:lnSpc>
                <a:spcPct val="101400"/>
              </a:lnSpc>
              <a:spcBef>
                <a:spcPts val="75"/>
              </a:spcBef>
            </a:pPr>
            <a:endParaRPr lang="es-ES_tradnl" sz="1500" dirty="0">
              <a:latin typeface="Roboto"/>
              <a:cs typeface="Roboto"/>
            </a:endParaRPr>
          </a:p>
          <a:p>
            <a:pPr marL="12700" marR="207645">
              <a:lnSpc>
                <a:spcPct val="101400"/>
              </a:lnSpc>
              <a:spcBef>
                <a:spcPts val="75"/>
              </a:spcBef>
            </a:pPr>
            <a:r>
              <a:rPr lang="es-ES_tradnl" sz="1500" dirty="0">
                <a:latin typeface="Roboto"/>
                <a:cs typeface="Roboto"/>
              </a:rPr>
              <a:t>Consideren lo siguiente:</a:t>
            </a:r>
          </a:p>
          <a:p>
            <a:pPr marL="355600" marR="207645" indent="-342900">
              <a:lnSpc>
                <a:spcPct val="101400"/>
              </a:lnSpc>
              <a:spcBef>
                <a:spcPts val="75"/>
              </a:spcBef>
              <a:buFont typeface="+mj-lt"/>
              <a:buAutoNum type="arabicPeriod"/>
            </a:pPr>
            <a:r>
              <a:rPr lang="es-ES_tradnl" sz="1500" dirty="0">
                <a:latin typeface="Roboto"/>
                <a:cs typeface="Roboto"/>
              </a:rPr>
              <a:t>¿Cómo puede gestionarse la reapertura de los lugares de trabajo en las distintas industrias, desde pequeñas empresas familiares hasta grandes corporaciones multinacionales?</a:t>
            </a:r>
          </a:p>
          <a:p>
            <a:pPr marL="355600" marR="207645" indent="-342900">
              <a:lnSpc>
                <a:spcPct val="101400"/>
              </a:lnSpc>
              <a:spcBef>
                <a:spcPts val="75"/>
              </a:spcBef>
              <a:buFont typeface="+mj-lt"/>
              <a:buAutoNum type="arabicPeriod"/>
            </a:pPr>
            <a:r>
              <a:rPr lang="es-ES_tradnl" sz="1500" dirty="0">
                <a:latin typeface="Roboto"/>
                <a:cs typeface="Roboto"/>
              </a:rPr>
              <a:t>¿Qué sectores y servicios deben tener prioridad? ¿Cuál es el número máximo de trabajadores por sector/empresa? </a:t>
            </a:r>
          </a:p>
          <a:p>
            <a:pPr marL="355600" marR="207645" indent="-342900">
              <a:lnSpc>
                <a:spcPct val="101400"/>
              </a:lnSpc>
              <a:spcBef>
                <a:spcPts val="75"/>
              </a:spcBef>
              <a:buFont typeface="+mj-lt"/>
              <a:buAutoNum type="arabicPeriod"/>
            </a:pPr>
            <a:r>
              <a:rPr lang="es-ES_tradnl" sz="1500" dirty="0">
                <a:latin typeface="Roboto"/>
                <a:cs typeface="Roboto"/>
              </a:rPr>
              <a:t>¿Qué medidas deben adoptarse en todos los lugares de trabajo y qué medidas deben adoptarse en los lugares de trabajo con riesgo medio y alto?</a:t>
            </a:r>
          </a:p>
          <a:p>
            <a:pPr marL="355600" marR="207645" indent="-342900">
              <a:lnSpc>
                <a:spcPct val="101400"/>
              </a:lnSpc>
              <a:spcBef>
                <a:spcPts val="75"/>
              </a:spcBef>
              <a:buFont typeface="+mj-lt"/>
              <a:buAutoNum type="arabicPeriod"/>
            </a:pPr>
            <a:r>
              <a:rPr lang="es-ES_tradnl" sz="1500" dirty="0">
                <a:latin typeface="Roboto"/>
                <a:cs typeface="Roboto"/>
              </a:rPr>
              <a:t>¿Cómo se desplazará la gente al trabajo de ser necesario? ¿Cómo se reducirá la transmisión en el transporte público?</a:t>
            </a:r>
          </a:p>
          <a:p>
            <a:pPr marL="355600" marR="207645" indent="-342900">
              <a:lnSpc>
                <a:spcPct val="101400"/>
              </a:lnSpc>
              <a:spcBef>
                <a:spcPts val="75"/>
              </a:spcBef>
              <a:buFont typeface="+mj-lt"/>
              <a:buAutoNum type="arabicPeriod"/>
            </a:pPr>
            <a:r>
              <a:rPr lang="es-ES_tradnl" sz="1500" dirty="0">
                <a:latin typeface="Roboto"/>
                <a:cs typeface="Roboto"/>
              </a:rPr>
              <a:t>¿Qué información pueden proporcionar las autoridades locales y las autoridades locales de salud pública? ¿Es coherente?</a:t>
            </a:r>
          </a:p>
          <a:p>
            <a:pPr marL="355600" marR="207645" indent="-342900">
              <a:lnSpc>
                <a:spcPct val="101400"/>
              </a:lnSpc>
              <a:spcBef>
                <a:spcPts val="75"/>
              </a:spcBef>
              <a:buFont typeface="+mj-lt"/>
              <a:buAutoNum type="arabicPeriod"/>
            </a:pPr>
            <a:r>
              <a:rPr lang="es-ES_tradnl" sz="1500" dirty="0">
                <a:latin typeface="Roboto"/>
                <a:cs typeface="Roboto"/>
              </a:rPr>
              <a:t>¿Qué riesgos de discriminación existen? Por ejemplo, ¿hay igualdad en materia de acceso al equipo de protección personal y de protección de los grupos e individuos vulnerables por parte de los servicios de salud del trabajo, incluidos los de salud mental y apoyo psicosocial?</a:t>
            </a:r>
          </a:p>
        </p:txBody>
      </p:sp>
      <p:sp>
        <p:nvSpPr>
          <p:cNvPr id="8" name="object 12">
            <a:extLst>
              <a:ext uri="{FF2B5EF4-FFF2-40B4-BE49-F238E27FC236}">
                <a16:creationId xmlns:a16="http://schemas.microsoft.com/office/drawing/2014/main" id="{BC79D981-790C-4F9A-8A4D-2BBB266982BC}"/>
              </a:ext>
            </a:extLst>
          </p:cNvPr>
          <p:cNvSpPr txBox="1"/>
          <p:nvPr/>
        </p:nvSpPr>
        <p:spPr>
          <a:xfrm>
            <a:off x="9610276" y="6982489"/>
            <a:ext cx="1017544" cy="335183"/>
          </a:xfrm>
          <a:prstGeom prst="rect">
            <a:avLst/>
          </a:prstGeom>
        </p:spPr>
        <p:txBody>
          <a:bodyPr vert="horz" wrap="square" lIns="0" tIns="11139" rIns="0" bIns="0" rtlCol="0">
            <a:spAutoFit/>
          </a:bodyPr>
          <a:lstStyle/>
          <a:p>
            <a:pPr marL="11139" defTabSz="802020">
              <a:spcBef>
                <a:spcPts val="88"/>
              </a:spcBef>
              <a:defRPr/>
            </a:pPr>
            <a:r>
              <a:rPr sz="2105" b="1" dirty="0">
                <a:solidFill>
                  <a:srgbClr val="0070C0"/>
                </a:solidFill>
                <a:latin typeface="Arial"/>
                <a:cs typeface="Arial"/>
              </a:rPr>
              <a:t>30</a:t>
            </a:r>
            <a:r>
              <a:rPr sz="2105" b="1" spc="-75" dirty="0">
                <a:solidFill>
                  <a:srgbClr val="0070C0"/>
                </a:solidFill>
                <a:latin typeface="Arial"/>
                <a:cs typeface="Arial"/>
              </a:rPr>
              <a:t> </a:t>
            </a:r>
            <a:r>
              <a:rPr sz="2105" b="1" spc="-4" dirty="0">
                <a:solidFill>
                  <a:srgbClr val="0070C0"/>
                </a:solidFill>
                <a:latin typeface="Arial"/>
                <a:cs typeface="Arial"/>
              </a:rPr>
              <a:t>min</a:t>
            </a:r>
            <a:r>
              <a:rPr lang="es-ES" sz="2105" b="1" spc="-4" dirty="0">
                <a:solidFill>
                  <a:srgbClr val="0070C0"/>
                </a:solidFill>
                <a:latin typeface="Arial"/>
                <a:cs typeface="Arial"/>
              </a:rPr>
              <a:t>.</a:t>
            </a:r>
            <a:endParaRPr sz="2105" dirty="0">
              <a:solidFill>
                <a:prstClr val="black"/>
              </a:solidFill>
              <a:latin typeface="Arial"/>
              <a:cs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lang="es-ES_tradnl" dirty="0"/>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lang="es-ES_tradnl" dirty="0"/>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lang="es-ES_tradnl" dirty="0"/>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lang="es-ES_tradnl" dirty="0"/>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lang="es-ES_tradnl" dirty="0"/>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lang="es-ES_tradnl" dirty="0"/>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lang="es-ES_tradnl" dirty="0"/>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lang="es-ES_tradnl" dirty="0"/>
            </a:p>
          </p:txBody>
        </p:sp>
      </p:grpSp>
      <p:grpSp>
        <p:nvGrpSpPr>
          <p:cNvPr id="18" name="object 18"/>
          <p:cNvGrpSpPr/>
          <p:nvPr/>
        </p:nvGrpSpPr>
        <p:grpSpPr>
          <a:xfrm>
            <a:off x="6591821" y="1301041"/>
            <a:ext cx="4102100" cy="5266690"/>
            <a:chOff x="6591821" y="1301041"/>
            <a:chExt cx="4102100" cy="5266690"/>
          </a:xfrm>
        </p:grpSpPr>
        <p:sp>
          <p:nvSpPr>
            <p:cNvPr id="19" name="object 19"/>
            <p:cNvSpPr/>
            <p:nvPr/>
          </p:nvSpPr>
          <p:spPr>
            <a:xfrm>
              <a:off x="6591821" y="1301041"/>
              <a:ext cx="4102100" cy="5266690"/>
            </a:xfrm>
            <a:custGeom>
              <a:avLst/>
              <a:gdLst/>
              <a:ahLst/>
              <a:cxnLst/>
              <a:rect l="l" t="t" r="r" b="b"/>
              <a:pathLst>
                <a:path w="4102100" h="5266690">
                  <a:moveTo>
                    <a:pt x="4101579" y="0"/>
                  </a:moveTo>
                  <a:lnTo>
                    <a:pt x="0" y="0"/>
                  </a:lnTo>
                  <a:lnTo>
                    <a:pt x="0" y="5266664"/>
                  </a:lnTo>
                  <a:lnTo>
                    <a:pt x="4101579" y="5266664"/>
                  </a:lnTo>
                  <a:lnTo>
                    <a:pt x="4101579" y="0"/>
                  </a:lnTo>
                  <a:close/>
                </a:path>
              </a:pathLst>
            </a:custGeom>
            <a:solidFill>
              <a:srgbClr val="595959"/>
            </a:solidFill>
          </p:spPr>
          <p:txBody>
            <a:bodyPr wrap="square" lIns="0" tIns="0" rIns="0" bIns="0" rtlCol="0"/>
            <a:lstStyle/>
            <a:p>
              <a:endParaRPr lang="es-ES_tradnl" dirty="0"/>
            </a:p>
          </p:txBody>
        </p:sp>
        <p:sp>
          <p:nvSpPr>
            <p:cNvPr id="20" name="object 20"/>
            <p:cNvSpPr/>
            <p:nvPr/>
          </p:nvSpPr>
          <p:spPr>
            <a:xfrm>
              <a:off x="6718300" y="1566564"/>
              <a:ext cx="3816876" cy="1171575"/>
            </a:xfrm>
            <a:custGeom>
              <a:avLst/>
              <a:gdLst/>
              <a:ahLst/>
              <a:cxnLst/>
              <a:rect l="l" t="t" r="r" b="b"/>
              <a:pathLst>
                <a:path w="2684145" h="1171575">
                  <a:moveTo>
                    <a:pt x="0" y="0"/>
                  </a:moveTo>
                  <a:lnTo>
                    <a:pt x="2683981" y="0"/>
                  </a:lnTo>
                  <a:lnTo>
                    <a:pt x="2683981" y="1171390"/>
                  </a:lnTo>
                  <a:lnTo>
                    <a:pt x="0" y="1171390"/>
                  </a:lnTo>
                  <a:lnTo>
                    <a:pt x="0" y="0"/>
                  </a:lnTo>
                  <a:close/>
                </a:path>
              </a:pathLst>
            </a:custGeom>
            <a:ln w="15866">
              <a:solidFill>
                <a:srgbClr val="FFFFFF"/>
              </a:solidFill>
            </a:ln>
          </p:spPr>
          <p:txBody>
            <a:bodyPr wrap="square" lIns="0" tIns="0" rIns="0" bIns="0" rtlCol="0"/>
            <a:lstStyle/>
            <a:p>
              <a:endParaRPr lang="es-ES_tradnl" dirty="0"/>
            </a:p>
          </p:txBody>
        </p:sp>
      </p:grpSp>
      <p:sp>
        <p:nvSpPr>
          <p:cNvPr id="21" name="object 21"/>
          <p:cNvSpPr txBox="1">
            <a:spLocks noGrp="1"/>
          </p:cNvSpPr>
          <p:nvPr>
            <p:ph type="title"/>
          </p:nvPr>
        </p:nvSpPr>
        <p:spPr>
          <a:xfrm>
            <a:off x="6718300" y="1588008"/>
            <a:ext cx="3816876" cy="1090042"/>
          </a:xfrm>
          <a:prstGeom prst="rect">
            <a:avLst/>
          </a:prstGeom>
        </p:spPr>
        <p:txBody>
          <a:bodyPr vert="horz" wrap="square" lIns="0" tIns="12700" rIns="0" bIns="0" rtlCol="0">
            <a:spAutoFit/>
          </a:bodyPr>
          <a:lstStyle/>
          <a:p>
            <a:pPr marL="100330" marR="5080" indent="-88265">
              <a:lnSpc>
                <a:spcPct val="100000"/>
              </a:lnSpc>
              <a:spcBef>
                <a:spcPts val="100"/>
              </a:spcBef>
            </a:pPr>
            <a:r>
              <a:rPr lang="es-ES_tradnl" sz="3500" dirty="0">
                <a:solidFill>
                  <a:srgbClr val="28BFFF"/>
                </a:solidFill>
              </a:rPr>
              <a:t>Resumen y</a:t>
            </a:r>
            <a:r>
              <a:rPr lang="es-ES_tradnl" sz="3500" spc="-85" dirty="0">
                <a:solidFill>
                  <a:srgbClr val="28BFFF"/>
                </a:solidFill>
              </a:rPr>
              <a:t> </a:t>
            </a:r>
            <a:r>
              <a:rPr lang="es-ES_tradnl" sz="3500" dirty="0"/>
              <a:t>  siguientes pasos</a:t>
            </a:r>
          </a:p>
        </p:txBody>
      </p:sp>
      <p:sp>
        <p:nvSpPr>
          <p:cNvPr id="22" name="object 22"/>
          <p:cNvSpPr txBox="1"/>
          <p:nvPr/>
        </p:nvSpPr>
        <p:spPr>
          <a:xfrm>
            <a:off x="6950709" y="3082544"/>
            <a:ext cx="3562550" cy="3734356"/>
          </a:xfrm>
          <a:prstGeom prst="rect">
            <a:avLst/>
          </a:prstGeom>
        </p:spPr>
        <p:txBody>
          <a:bodyPr vert="horz" wrap="square" lIns="0" tIns="12700" rIns="0" bIns="0" rtlCol="0">
            <a:spAutoFit/>
          </a:bodyPr>
          <a:lstStyle/>
          <a:p>
            <a:pPr marL="12700">
              <a:lnSpc>
                <a:spcPct val="100000"/>
              </a:lnSpc>
              <a:spcBef>
                <a:spcPts val="100"/>
              </a:spcBef>
            </a:pPr>
            <a:r>
              <a:rPr lang="es-ES_tradnl" sz="2100" b="1" spc="-10" dirty="0">
                <a:solidFill>
                  <a:srgbClr val="FFFFFF"/>
                </a:solidFill>
                <a:latin typeface="Calibri"/>
                <a:cs typeface="Calibri"/>
              </a:rPr>
              <a:t>Parte II:</a:t>
            </a:r>
          </a:p>
          <a:p>
            <a:pPr>
              <a:lnSpc>
                <a:spcPct val="100000"/>
              </a:lnSpc>
              <a:spcBef>
                <a:spcPts val="60"/>
              </a:spcBef>
            </a:pPr>
            <a:endParaRPr lang="es-ES_tradnl" sz="2000" dirty="0">
              <a:latin typeface="Calibri"/>
              <a:cs typeface="Calibri"/>
            </a:endParaRPr>
          </a:p>
          <a:p>
            <a:pPr marL="413384" marR="364490" indent="-200660">
              <a:lnSpc>
                <a:spcPct val="89800"/>
              </a:lnSpc>
              <a:buClr>
                <a:srgbClr val="0090D0"/>
              </a:buClr>
              <a:buFont typeface="Arial"/>
              <a:buChar char="•"/>
              <a:tabLst>
                <a:tab pos="414020" algn="l"/>
              </a:tabLst>
            </a:pPr>
            <a:r>
              <a:rPr lang="es-ES_tradnl" sz="2100" dirty="0">
                <a:solidFill>
                  <a:srgbClr val="FFFFFF"/>
                </a:solidFill>
                <a:cs typeface="Calibri"/>
              </a:rPr>
              <a:t>Análisis de las lagunas: Debate en grupos para revisar los puntos de referencia de la preparación</a:t>
            </a:r>
            <a:endParaRPr lang="es-ES_tradnl" sz="2100" dirty="0">
              <a:latin typeface="Calibri"/>
              <a:cs typeface="Calibri"/>
            </a:endParaRPr>
          </a:p>
          <a:p>
            <a:pPr marL="413384" indent="-201295">
              <a:lnSpc>
                <a:spcPct val="100000"/>
              </a:lnSpc>
              <a:spcBef>
                <a:spcPts val="890"/>
              </a:spcBef>
              <a:buClr>
                <a:srgbClr val="0090D0"/>
              </a:buClr>
              <a:buFont typeface="Arial"/>
              <a:buChar char="•"/>
              <a:tabLst>
                <a:tab pos="414020" algn="l"/>
              </a:tabLst>
            </a:pPr>
            <a:r>
              <a:rPr lang="es-ES_tradnl" sz="2100" spc="-5" dirty="0">
                <a:solidFill>
                  <a:srgbClr val="FFFFFF"/>
                </a:solidFill>
                <a:latin typeface="Calibri"/>
                <a:cs typeface="Calibri"/>
              </a:rPr>
              <a:t>Planificación de medidas</a:t>
            </a:r>
            <a:r>
              <a:rPr lang="es-ES_tradnl" sz="2100" spc="-10" dirty="0">
                <a:solidFill>
                  <a:srgbClr val="FFFFFF"/>
                </a:solidFill>
                <a:latin typeface="Calibri"/>
                <a:cs typeface="Calibri"/>
              </a:rPr>
              <a:t> </a:t>
            </a:r>
          </a:p>
          <a:p>
            <a:pPr marL="413384" indent="-201295">
              <a:lnSpc>
                <a:spcPct val="100000"/>
              </a:lnSpc>
              <a:spcBef>
                <a:spcPts val="890"/>
              </a:spcBef>
              <a:buClr>
                <a:srgbClr val="0090D0"/>
              </a:buClr>
              <a:buFont typeface="Arial"/>
              <a:buChar char="•"/>
              <a:tabLst>
                <a:tab pos="414020" algn="l"/>
              </a:tabLst>
            </a:pPr>
            <a:r>
              <a:rPr lang="es-ES_tradnl" sz="2100" spc="-5" dirty="0">
                <a:solidFill>
                  <a:srgbClr val="FFFFFF"/>
                </a:solidFill>
                <a:latin typeface="Calibri"/>
                <a:cs typeface="Calibri"/>
              </a:rPr>
              <a:t>Formulario de evaluación para los participantes</a:t>
            </a:r>
            <a:endParaRPr lang="es-ES_tradnl" sz="2100" dirty="0">
              <a:latin typeface="Calibri"/>
              <a:cs typeface="Calibri"/>
            </a:endParaRPr>
          </a:p>
          <a:p>
            <a:pPr marL="413384" marR="5080" indent="-200660">
              <a:lnSpc>
                <a:spcPts val="2300"/>
              </a:lnSpc>
              <a:spcBef>
                <a:spcPts val="1030"/>
              </a:spcBef>
              <a:buClr>
                <a:srgbClr val="0090D0"/>
              </a:buClr>
              <a:buFont typeface="Arial"/>
              <a:buChar char="•"/>
              <a:tabLst>
                <a:tab pos="414020" algn="l"/>
              </a:tabLst>
            </a:pPr>
            <a:endParaRPr lang="es-ES_tradnl" sz="2100" dirty="0">
              <a:latin typeface="Calibri"/>
              <a:cs typeface="Calibri"/>
            </a:endParaRPr>
          </a:p>
        </p:txBody>
      </p:sp>
      <p:sp>
        <p:nvSpPr>
          <p:cNvPr id="23" name="object 23"/>
          <p:cNvSpPr/>
          <p:nvPr/>
        </p:nvSpPr>
        <p:spPr>
          <a:xfrm>
            <a:off x="475517" y="1808549"/>
            <a:ext cx="5724115" cy="3952101"/>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24" name="object 24"/>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es-ES_tradnl" sz="1100" b="1" spc="-25" dirty="0">
                <a:solidFill>
                  <a:srgbClr val="FFFFFF"/>
                </a:solidFill>
                <a:latin typeface="Arial"/>
                <a:cs typeface="Arial"/>
              </a:rPr>
              <a:t>pág. </a:t>
            </a:r>
            <a:r>
              <a:rPr lang="es-ES_tradnl" sz="1100" b="1" spc="-95" dirty="0">
                <a:solidFill>
                  <a:srgbClr val="FFFFFF"/>
                </a:solidFill>
                <a:latin typeface="Arial"/>
                <a:cs typeface="Arial"/>
              </a:rPr>
              <a:t> </a:t>
            </a:r>
            <a:fld id="{81D60167-4931-47E6-BA6A-407CBD079E47}" type="slidenum">
              <a:rPr lang="es-ES_tradnl" sz="1100" b="1" smtClean="0">
                <a:solidFill>
                  <a:srgbClr val="FFFFFF"/>
                </a:solidFill>
                <a:latin typeface="Arial"/>
                <a:cs typeface="Arial"/>
              </a:rPr>
              <a:t>27</a:t>
            </a:fld>
            <a:endParaRPr lang="es-ES_tradnl" sz="1100" dirty="0">
              <a:latin typeface="Arial"/>
              <a:cs typeface="Arial"/>
            </a:endParaRPr>
          </a:p>
        </p:txBody>
      </p:sp>
      <p:sp>
        <p:nvSpPr>
          <p:cNvPr id="25" name="object 25"/>
          <p:cNvSpPr txBox="1"/>
          <p:nvPr/>
        </p:nvSpPr>
        <p:spPr>
          <a:xfrm>
            <a:off x="76573" y="7316241"/>
            <a:ext cx="1911506"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EJERCICIO</a:t>
            </a:r>
            <a:r>
              <a:rPr lang="es-ES_tradnl" sz="1100" b="1" spc="-105" dirty="0">
                <a:solidFill>
                  <a:srgbClr val="FFFFFF"/>
                </a:solidFill>
                <a:latin typeface="Arial"/>
                <a:cs typeface="Arial"/>
              </a:rPr>
              <a:t> </a:t>
            </a:r>
            <a:r>
              <a:rPr lang="es-ES_tradnl" sz="1100" b="1" spc="-35" dirty="0">
                <a:solidFill>
                  <a:srgbClr val="FFFFFF"/>
                </a:solidFill>
                <a:latin typeface="Arial"/>
                <a:cs typeface="Arial"/>
              </a:rPr>
              <a:t> DE SIMULACIÓN</a:t>
            </a:r>
            <a:endParaRPr lang="es-ES_tradnl" sz="1100" dirty="0">
              <a:latin typeface="Arial"/>
              <a:cs typeface="Arial"/>
            </a:endParaRPr>
          </a:p>
        </p:txBody>
      </p:sp>
      <p:sp>
        <p:nvSpPr>
          <p:cNvPr id="26" name="object 26"/>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NUEVO CORONAVIRUS (COVID-19)</a:t>
            </a:r>
            <a:r>
              <a:rPr lang="es-ES_tradnl" sz="1100" b="1" spc="-90" dirty="0">
                <a:solidFill>
                  <a:srgbClr val="FFFFFF"/>
                </a:solidFill>
                <a:latin typeface="Arial"/>
                <a:cs typeface="Arial"/>
              </a:rPr>
              <a:t> </a:t>
            </a:r>
            <a:endParaRPr lang="es-ES_tradnl" sz="1100" dirty="0">
              <a:latin typeface="Arial"/>
              <a:cs typeface="Arial"/>
            </a:endParaRPr>
          </a:p>
        </p:txBody>
      </p:sp>
      <p:sp>
        <p:nvSpPr>
          <p:cNvPr id="27" name="object 27"/>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es-ES_tradnl" sz="1100" b="1" spc="-15" dirty="0">
                <a:solidFill>
                  <a:srgbClr val="FFFFFF"/>
                </a:solidFill>
                <a:latin typeface="Arial"/>
                <a:cs typeface="Arial"/>
              </a:rPr>
              <a:t>25/11/</a:t>
            </a:r>
            <a:r>
              <a:rPr lang="es-ES_tradnl" sz="1100" b="1" spc="-30" dirty="0">
                <a:solidFill>
                  <a:srgbClr val="FFFFFF"/>
                </a:solidFill>
                <a:latin typeface="Arial"/>
                <a:cs typeface="Arial"/>
              </a:rPr>
              <a:t>2020</a:t>
            </a:r>
            <a:r>
              <a:rPr lang="es-ES_tradnl" sz="1100" b="1" spc="-135" dirty="0">
                <a:solidFill>
                  <a:srgbClr val="FFFFFF"/>
                </a:solidFill>
                <a:latin typeface="Arial"/>
                <a:cs typeface="Arial"/>
              </a:rPr>
              <a:t> </a:t>
            </a:r>
            <a:endParaRPr lang="es-ES_tradnl" sz="1100" dirty="0">
              <a:latin typeface="Arial"/>
              <a:cs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lang="es-ES_tradnl" dirty="0"/>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lang="es-ES_tradnl" dirty="0"/>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lang="es-ES_tradnl" dirty="0"/>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lang="es-ES_tradnl" dirty="0"/>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lang="es-ES_tradnl" dirty="0"/>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lang="es-ES_tradnl" dirty="0"/>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lang="es-ES_tradnl" dirty="0"/>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lang="es-ES_tradnl" dirty="0"/>
            </a:p>
          </p:txBody>
        </p:sp>
      </p:grpSp>
      <p:sp>
        <p:nvSpPr>
          <p:cNvPr id="18" name="object 18"/>
          <p:cNvSpPr txBox="1">
            <a:spLocks noGrp="1"/>
          </p:cNvSpPr>
          <p:nvPr>
            <p:ph type="title"/>
          </p:nvPr>
        </p:nvSpPr>
        <p:spPr>
          <a:xfrm>
            <a:off x="212740" y="0"/>
            <a:ext cx="10688320" cy="382156"/>
          </a:xfrm>
          <a:prstGeom prst="rect">
            <a:avLst/>
          </a:prstGeom>
        </p:spPr>
        <p:txBody>
          <a:bodyPr vert="horz" wrap="square" lIns="0" tIns="12700" rIns="0" bIns="0" rtlCol="0">
            <a:spAutoFit/>
          </a:bodyPr>
          <a:lstStyle/>
          <a:p>
            <a:pPr marL="12700">
              <a:lnSpc>
                <a:spcPct val="100000"/>
              </a:lnSpc>
              <a:spcBef>
                <a:spcPts val="100"/>
              </a:spcBef>
            </a:pPr>
            <a:r>
              <a:rPr lang="es-ES_tradnl" sz="2400" dirty="0"/>
              <a:t>Plan estratégico de preparación y respuesta para la COVID-19</a:t>
            </a:r>
          </a:p>
        </p:txBody>
      </p:sp>
      <p:sp>
        <p:nvSpPr>
          <p:cNvPr id="19" name="object 19"/>
          <p:cNvSpPr txBox="1"/>
          <p:nvPr/>
        </p:nvSpPr>
        <p:spPr>
          <a:xfrm>
            <a:off x="622300" y="1686559"/>
            <a:ext cx="6611461" cy="4782720"/>
          </a:xfrm>
          <a:prstGeom prst="rect">
            <a:avLst/>
          </a:prstGeom>
        </p:spPr>
        <p:txBody>
          <a:bodyPr vert="horz" wrap="square" lIns="0" tIns="8890" rIns="0" bIns="0" rtlCol="0">
            <a:spAutoFit/>
          </a:bodyPr>
          <a:lstStyle/>
          <a:p>
            <a:pPr marL="212725" marR="5080" indent="-200660">
              <a:lnSpc>
                <a:spcPct val="101200"/>
              </a:lnSpc>
              <a:spcBef>
                <a:spcPts val="70"/>
              </a:spcBef>
              <a:buChar char="•"/>
              <a:tabLst>
                <a:tab pos="213360" algn="l"/>
              </a:tabLst>
            </a:pPr>
            <a:r>
              <a:rPr lang="es-ES_tradnl" sz="2100" dirty="0">
                <a:latin typeface="Arial"/>
                <a:cs typeface="Arial"/>
              </a:rPr>
              <a:t>En el </a:t>
            </a:r>
            <a:r>
              <a:rPr lang="es-ES_tradnl" sz="2100" dirty="0">
                <a:latin typeface="Arial"/>
                <a:cs typeface="Arial"/>
                <a:hlinkClick r:id="rId9"/>
              </a:rPr>
              <a:t>Plan estratégico de preparación y respuesta para la enfermedad por coronavirus 2019 (COVID-19)</a:t>
            </a:r>
            <a:r>
              <a:rPr lang="es-ES_tradnl" sz="2100" dirty="0">
                <a:latin typeface="Arial"/>
                <a:cs typeface="Arial"/>
              </a:rPr>
              <a:t> se esbozan las medidas que deben adoptarse a nivel nacional para contener el virus, que se actualizarán a medida que evolucione la situación epidemiológica.</a:t>
            </a:r>
            <a:r>
              <a:rPr lang="es-ES_tradnl" sz="2100" dirty="0">
                <a:solidFill>
                  <a:srgbClr val="0563C1"/>
                </a:solidFill>
                <a:latin typeface="Arial"/>
                <a:cs typeface="Arial"/>
              </a:rPr>
              <a:t>  </a:t>
            </a:r>
            <a:endParaRPr lang="es-ES_tradnl" sz="2100" dirty="0">
              <a:latin typeface="Arial"/>
              <a:cs typeface="Arial"/>
            </a:endParaRPr>
          </a:p>
          <a:p>
            <a:pPr marL="213360" marR="911225" indent="-200660">
              <a:lnSpc>
                <a:spcPts val="2500"/>
              </a:lnSpc>
              <a:spcBef>
                <a:spcPts val="985"/>
              </a:spcBef>
              <a:buFont typeface="Arial"/>
              <a:buChar char="•"/>
              <a:tabLst>
                <a:tab pos="213995" algn="l"/>
              </a:tabLst>
            </a:pPr>
            <a:r>
              <a:rPr lang="es-ES_tradnl" sz="2100" b="1" dirty="0">
                <a:latin typeface="Arial"/>
                <a:cs typeface="Arial"/>
              </a:rPr>
              <a:t>Esto permitirá la mejora selectiva de capacidades específicas.</a:t>
            </a:r>
            <a:endParaRPr lang="es-ES_tradnl" sz="2100" dirty="0">
              <a:latin typeface="Arial"/>
              <a:cs typeface="Arial"/>
            </a:endParaRPr>
          </a:p>
          <a:p>
            <a:pPr>
              <a:lnSpc>
                <a:spcPct val="100000"/>
              </a:lnSpc>
              <a:spcBef>
                <a:spcPts val="45"/>
              </a:spcBef>
              <a:buFont typeface="Arial"/>
              <a:buChar char="•"/>
            </a:pPr>
            <a:endParaRPr lang="es-ES_tradnl" sz="3250" dirty="0">
              <a:latin typeface="Arial"/>
              <a:cs typeface="Arial"/>
            </a:endParaRPr>
          </a:p>
          <a:p>
            <a:pPr marL="213360" indent="-201295">
              <a:lnSpc>
                <a:spcPct val="100000"/>
              </a:lnSpc>
              <a:buChar char="•"/>
              <a:tabLst>
                <a:tab pos="213995" algn="l"/>
              </a:tabLst>
            </a:pPr>
            <a:r>
              <a:rPr lang="es-ES_tradnl" sz="2100" u="heavy" dirty="0">
                <a:uFill>
                  <a:solidFill>
                    <a:srgbClr val="000000"/>
                  </a:solidFill>
                </a:uFill>
                <a:latin typeface="Arial"/>
                <a:cs typeface="Arial"/>
              </a:rPr>
              <a:t>Esta información ayudará a las autoridades nacionales a:</a:t>
            </a:r>
            <a:r>
              <a:rPr lang="es-ES_tradnl" sz="2100" u="heavy" spc="10" dirty="0">
                <a:uFill>
                  <a:solidFill>
                    <a:srgbClr val="000000"/>
                  </a:solidFill>
                </a:uFill>
                <a:latin typeface="Arial"/>
                <a:cs typeface="Arial"/>
              </a:rPr>
              <a:t> </a:t>
            </a:r>
            <a:endParaRPr lang="es-ES_tradnl" sz="2100" dirty="0">
              <a:latin typeface="Arial"/>
              <a:cs typeface="Arial"/>
            </a:endParaRPr>
          </a:p>
          <a:p>
            <a:pPr marL="313690" indent="-301625">
              <a:lnSpc>
                <a:spcPct val="100000"/>
              </a:lnSpc>
              <a:spcBef>
                <a:spcPts val="600"/>
              </a:spcBef>
              <a:buChar char="•"/>
              <a:tabLst>
                <a:tab pos="313690" algn="l"/>
                <a:tab pos="314325" algn="l"/>
              </a:tabLst>
            </a:pPr>
            <a:r>
              <a:rPr lang="es-ES_tradnl" sz="2100" dirty="0">
                <a:latin typeface="Arial"/>
                <a:cs typeface="Arial"/>
              </a:rPr>
              <a:t>detectar las principales lagunas;</a:t>
            </a:r>
          </a:p>
          <a:p>
            <a:pPr marL="313690" indent="-301625">
              <a:lnSpc>
                <a:spcPct val="100000"/>
              </a:lnSpc>
              <a:spcBef>
                <a:spcPts val="670"/>
              </a:spcBef>
              <a:buChar char="•"/>
              <a:tabLst>
                <a:tab pos="313690" algn="l"/>
                <a:tab pos="314325" algn="l"/>
              </a:tabLst>
            </a:pPr>
            <a:r>
              <a:rPr lang="es-ES_tradnl" sz="2100" dirty="0">
                <a:latin typeface="Arial"/>
                <a:cs typeface="Arial"/>
              </a:rPr>
              <a:t>realizar evaluaciones de riesgos y</a:t>
            </a:r>
          </a:p>
          <a:p>
            <a:pPr marL="313690" indent="-301625">
              <a:lnSpc>
                <a:spcPct val="100000"/>
              </a:lnSpc>
              <a:spcBef>
                <a:spcPts val="675"/>
              </a:spcBef>
              <a:buChar char="•"/>
              <a:tabLst>
                <a:tab pos="313690" algn="l"/>
                <a:tab pos="314325" algn="l"/>
              </a:tabLst>
            </a:pPr>
            <a:r>
              <a:rPr lang="es-ES_tradnl" sz="2100" dirty="0">
                <a:latin typeface="Arial"/>
                <a:cs typeface="Arial"/>
              </a:rPr>
              <a:t>planificar las medidas de respuesta y control.</a:t>
            </a:r>
          </a:p>
        </p:txBody>
      </p:sp>
      <p:sp>
        <p:nvSpPr>
          <p:cNvPr id="20" name="object 20"/>
          <p:cNvSpPr/>
          <p:nvPr/>
        </p:nvSpPr>
        <p:spPr>
          <a:xfrm>
            <a:off x="7332616" y="1401762"/>
            <a:ext cx="3209226" cy="5001387"/>
          </a:xfrm>
          <a:prstGeom prst="rect">
            <a:avLst/>
          </a:prstGeom>
          <a:blipFill>
            <a:blip r:embed="rId10" cstate="print"/>
            <a:stretch>
              <a:fillRect/>
            </a:stretch>
          </a:blipFill>
        </p:spPr>
        <p:txBody>
          <a:bodyPr wrap="square" lIns="0" tIns="0" rIns="0" bIns="0" rtlCol="0"/>
          <a:lstStyle/>
          <a:p>
            <a:endParaRPr lang="es-ES_tradnl" dirty="0"/>
          </a:p>
        </p:txBody>
      </p:sp>
      <p:sp>
        <p:nvSpPr>
          <p:cNvPr id="21" name="object 21"/>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es-ES_tradnl" sz="1100" b="1" spc="-25" dirty="0">
                <a:solidFill>
                  <a:srgbClr val="FFFFFF"/>
                </a:solidFill>
                <a:latin typeface="Arial"/>
                <a:cs typeface="Arial"/>
              </a:rPr>
              <a:t>pág. </a:t>
            </a:r>
            <a:r>
              <a:rPr lang="es-ES_tradnl" sz="1100" b="1" spc="-95" dirty="0">
                <a:solidFill>
                  <a:srgbClr val="FFFFFF"/>
                </a:solidFill>
                <a:latin typeface="Arial"/>
                <a:cs typeface="Arial"/>
              </a:rPr>
              <a:t> </a:t>
            </a:r>
            <a:fld id="{81D60167-4931-47E6-BA6A-407CBD079E47}" type="slidenum">
              <a:rPr lang="es-ES_tradnl" sz="1100" b="1" smtClean="0">
                <a:solidFill>
                  <a:srgbClr val="FFFFFF"/>
                </a:solidFill>
                <a:latin typeface="Arial"/>
                <a:cs typeface="Arial"/>
              </a:rPr>
              <a:t>28</a:t>
            </a:fld>
            <a:endParaRPr lang="es-ES_tradnl" sz="1100" dirty="0">
              <a:latin typeface="Arial"/>
              <a:cs typeface="Arial"/>
            </a:endParaRPr>
          </a:p>
        </p:txBody>
      </p:sp>
      <p:sp>
        <p:nvSpPr>
          <p:cNvPr id="22" name="object 22"/>
          <p:cNvSpPr txBox="1"/>
          <p:nvPr/>
        </p:nvSpPr>
        <p:spPr>
          <a:xfrm>
            <a:off x="76572" y="7316241"/>
            <a:ext cx="2097523"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EJERCICIO</a:t>
            </a:r>
            <a:r>
              <a:rPr lang="es-ES_tradnl" sz="1100" b="1" spc="-105" dirty="0">
                <a:solidFill>
                  <a:srgbClr val="FFFFFF"/>
                </a:solidFill>
                <a:latin typeface="Arial"/>
                <a:cs typeface="Arial"/>
              </a:rPr>
              <a:t> </a:t>
            </a:r>
            <a:r>
              <a:rPr lang="es-ES_tradnl" sz="1100" b="1" spc="-35" dirty="0">
                <a:solidFill>
                  <a:srgbClr val="FFFFFF"/>
                </a:solidFill>
                <a:latin typeface="Arial"/>
                <a:cs typeface="Arial"/>
              </a:rPr>
              <a:t> DE SIMULACIÓN</a:t>
            </a:r>
            <a:endParaRPr lang="es-ES_tradnl" sz="1100" dirty="0">
              <a:latin typeface="Arial"/>
              <a:cs typeface="Arial"/>
            </a:endParaRPr>
          </a:p>
        </p:txBody>
      </p:sp>
      <p:sp>
        <p:nvSpPr>
          <p:cNvPr id="23" name="object 23"/>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NUEVO CORONAVIRUS (COVID-19)</a:t>
            </a:r>
            <a:r>
              <a:rPr lang="es-ES_tradnl" sz="1100" b="1" spc="-90" dirty="0">
                <a:solidFill>
                  <a:srgbClr val="FFFFFF"/>
                </a:solidFill>
                <a:latin typeface="Arial"/>
                <a:cs typeface="Arial"/>
              </a:rPr>
              <a:t> </a:t>
            </a:r>
            <a:endParaRPr lang="es-ES_tradnl" sz="1100" dirty="0">
              <a:latin typeface="Arial"/>
              <a:cs typeface="Arial"/>
            </a:endParaRPr>
          </a:p>
        </p:txBody>
      </p:sp>
      <p:sp>
        <p:nvSpPr>
          <p:cNvPr id="24" name="object 24"/>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es-ES_tradnl" sz="1100" b="1" spc="-15" dirty="0">
                <a:solidFill>
                  <a:srgbClr val="FFFFFF"/>
                </a:solidFill>
                <a:latin typeface="Arial"/>
                <a:cs typeface="Arial"/>
              </a:rPr>
              <a:t>25/11/</a:t>
            </a:r>
            <a:r>
              <a:rPr lang="es-ES_tradnl" sz="1100" b="1" spc="-30" dirty="0">
                <a:solidFill>
                  <a:srgbClr val="FFFFFF"/>
                </a:solidFill>
                <a:latin typeface="Arial"/>
                <a:cs typeface="Arial"/>
              </a:rPr>
              <a:t>2020</a:t>
            </a:r>
            <a:r>
              <a:rPr lang="es-ES_tradnl" sz="1100" b="1" spc="-135" dirty="0">
                <a:solidFill>
                  <a:srgbClr val="FFFFFF"/>
                </a:solidFill>
                <a:latin typeface="Arial"/>
                <a:cs typeface="Arial"/>
              </a:rPr>
              <a:t> </a:t>
            </a:r>
            <a:endParaRPr lang="es-ES_tradnl" sz="1100" dirty="0">
              <a:latin typeface="Arial"/>
              <a:cs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2741" y="0"/>
            <a:ext cx="8639159" cy="558800"/>
          </a:xfrm>
          <a:prstGeom prst="rect">
            <a:avLst/>
          </a:prstGeom>
        </p:spPr>
        <p:txBody>
          <a:bodyPr vert="horz" wrap="square" lIns="0" tIns="12700" rIns="0" bIns="0" rtlCol="0">
            <a:spAutoFit/>
          </a:bodyPr>
          <a:lstStyle/>
          <a:p>
            <a:pPr marL="12700">
              <a:lnSpc>
                <a:spcPct val="100000"/>
              </a:lnSpc>
              <a:spcBef>
                <a:spcPts val="100"/>
              </a:spcBef>
            </a:pPr>
            <a:r>
              <a:rPr lang="es-ES_tradnl" sz="3500" spc="-5" dirty="0"/>
              <a:t>Análisis de fortalezas y carencias</a:t>
            </a:r>
            <a:endParaRPr lang="es-ES_tradnl" sz="3500" dirty="0"/>
          </a:p>
        </p:txBody>
      </p:sp>
      <p:grpSp>
        <p:nvGrpSpPr>
          <p:cNvPr id="3" name="object 3"/>
          <p:cNvGrpSpPr/>
          <p:nvPr/>
        </p:nvGrpSpPr>
        <p:grpSpPr>
          <a:xfrm>
            <a:off x="327806" y="1563358"/>
            <a:ext cx="4251325" cy="4861560"/>
            <a:chOff x="327806" y="1563358"/>
            <a:chExt cx="4251325" cy="4861560"/>
          </a:xfrm>
        </p:grpSpPr>
        <p:sp>
          <p:nvSpPr>
            <p:cNvPr id="4" name="object 4"/>
            <p:cNvSpPr/>
            <p:nvPr/>
          </p:nvSpPr>
          <p:spPr>
            <a:xfrm>
              <a:off x="340506" y="5738261"/>
              <a:ext cx="4225925" cy="673735"/>
            </a:xfrm>
            <a:custGeom>
              <a:avLst/>
              <a:gdLst/>
              <a:ahLst/>
              <a:cxnLst/>
              <a:rect l="l" t="t" r="r" b="b"/>
              <a:pathLst>
                <a:path w="4225925" h="673735">
                  <a:moveTo>
                    <a:pt x="4225489" y="0"/>
                  </a:moveTo>
                  <a:lnTo>
                    <a:pt x="0" y="0"/>
                  </a:lnTo>
                  <a:lnTo>
                    <a:pt x="0" y="673414"/>
                  </a:lnTo>
                  <a:lnTo>
                    <a:pt x="4225489" y="673414"/>
                  </a:lnTo>
                  <a:lnTo>
                    <a:pt x="4225489" y="0"/>
                  </a:lnTo>
                  <a:close/>
                </a:path>
              </a:pathLst>
            </a:custGeom>
            <a:solidFill>
              <a:srgbClr val="004767"/>
            </a:solidFill>
          </p:spPr>
          <p:txBody>
            <a:bodyPr wrap="square" lIns="0" tIns="0" rIns="0" bIns="0" rtlCol="0"/>
            <a:lstStyle/>
            <a:p>
              <a:endParaRPr lang="es-ES_tradnl" dirty="0"/>
            </a:p>
          </p:txBody>
        </p:sp>
        <p:sp>
          <p:nvSpPr>
            <p:cNvPr id="5" name="object 5"/>
            <p:cNvSpPr/>
            <p:nvPr/>
          </p:nvSpPr>
          <p:spPr>
            <a:xfrm>
              <a:off x="340506" y="5738261"/>
              <a:ext cx="4225925" cy="673735"/>
            </a:xfrm>
            <a:custGeom>
              <a:avLst/>
              <a:gdLst/>
              <a:ahLst/>
              <a:cxnLst/>
              <a:rect l="l" t="t" r="r" b="b"/>
              <a:pathLst>
                <a:path w="4225925" h="673735">
                  <a:moveTo>
                    <a:pt x="0" y="0"/>
                  </a:moveTo>
                  <a:lnTo>
                    <a:pt x="4225489" y="0"/>
                  </a:lnTo>
                  <a:lnTo>
                    <a:pt x="4225489" y="673415"/>
                  </a:lnTo>
                  <a:lnTo>
                    <a:pt x="0" y="673415"/>
                  </a:lnTo>
                  <a:lnTo>
                    <a:pt x="0" y="0"/>
                  </a:lnTo>
                  <a:close/>
                </a:path>
              </a:pathLst>
            </a:custGeom>
            <a:ln w="25400">
              <a:solidFill>
                <a:srgbClr val="005D85"/>
              </a:solidFill>
            </a:ln>
          </p:spPr>
          <p:txBody>
            <a:bodyPr wrap="square" lIns="0" tIns="0" rIns="0" bIns="0" rtlCol="0"/>
            <a:lstStyle/>
            <a:p>
              <a:endParaRPr lang="es-ES_tradnl" dirty="0"/>
            </a:p>
          </p:txBody>
        </p:sp>
        <p:sp>
          <p:nvSpPr>
            <p:cNvPr id="6" name="object 6"/>
            <p:cNvSpPr/>
            <p:nvPr/>
          </p:nvSpPr>
          <p:spPr>
            <a:xfrm>
              <a:off x="340506" y="4054458"/>
              <a:ext cx="4225925" cy="1771014"/>
            </a:xfrm>
            <a:custGeom>
              <a:avLst/>
              <a:gdLst/>
              <a:ahLst/>
              <a:cxnLst/>
              <a:rect l="l" t="t" r="r" b="b"/>
              <a:pathLst>
                <a:path w="4225925" h="1771014">
                  <a:moveTo>
                    <a:pt x="4225488" y="0"/>
                  </a:moveTo>
                  <a:lnTo>
                    <a:pt x="0" y="0"/>
                  </a:lnTo>
                  <a:lnTo>
                    <a:pt x="0" y="1416705"/>
                  </a:lnTo>
                  <a:lnTo>
                    <a:pt x="2112744" y="1770881"/>
                  </a:lnTo>
                  <a:lnTo>
                    <a:pt x="4225488" y="1416705"/>
                  </a:lnTo>
                  <a:lnTo>
                    <a:pt x="4225488" y="0"/>
                  </a:lnTo>
                  <a:close/>
                </a:path>
              </a:pathLst>
            </a:custGeom>
            <a:solidFill>
              <a:srgbClr val="9B9B9B"/>
            </a:solidFill>
          </p:spPr>
          <p:txBody>
            <a:bodyPr wrap="square" lIns="0" tIns="0" rIns="0" bIns="0" rtlCol="0"/>
            <a:lstStyle/>
            <a:p>
              <a:endParaRPr lang="es-ES_tradnl" dirty="0"/>
            </a:p>
          </p:txBody>
        </p:sp>
        <p:sp>
          <p:nvSpPr>
            <p:cNvPr id="7" name="object 7"/>
            <p:cNvSpPr/>
            <p:nvPr/>
          </p:nvSpPr>
          <p:spPr>
            <a:xfrm>
              <a:off x="340506" y="4054458"/>
              <a:ext cx="4225925" cy="1771014"/>
            </a:xfrm>
            <a:custGeom>
              <a:avLst/>
              <a:gdLst/>
              <a:ahLst/>
              <a:cxnLst/>
              <a:rect l="l" t="t" r="r" b="b"/>
              <a:pathLst>
                <a:path w="4225925" h="1771014">
                  <a:moveTo>
                    <a:pt x="0" y="0"/>
                  </a:moveTo>
                  <a:lnTo>
                    <a:pt x="4225489" y="0"/>
                  </a:lnTo>
                  <a:lnTo>
                    <a:pt x="4225489" y="1416706"/>
                  </a:lnTo>
                  <a:lnTo>
                    <a:pt x="2112744" y="1770882"/>
                  </a:lnTo>
                  <a:lnTo>
                    <a:pt x="0" y="1416706"/>
                  </a:lnTo>
                  <a:lnTo>
                    <a:pt x="0" y="0"/>
                  </a:lnTo>
                  <a:close/>
                </a:path>
              </a:pathLst>
            </a:custGeom>
            <a:ln w="25400">
              <a:solidFill>
                <a:srgbClr val="005D85"/>
              </a:solidFill>
            </a:ln>
          </p:spPr>
          <p:txBody>
            <a:bodyPr wrap="square" lIns="0" tIns="0" rIns="0" bIns="0" rtlCol="0"/>
            <a:lstStyle/>
            <a:p>
              <a:endParaRPr lang="es-ES_tradnl" dirty="0"/>
            </a:p>
          </p:txBody>
        </p:sp>
        <p:sp>
          <p:nvSpPr>
            <p:cNvPr id="8" name="object 8"/>
            <p:cNvSpPr/>
            <p:nvPr/>
          </p:nvSpPr>
          <p:spPr>
            <a:xfrm>
              <a:off x="340506" y="2828684"/>
              <a:ext cx="4225925" cy="1293495"/>
            </a:xfrm>
            <a:custGeom>
              <a:avLst/>
              <a:gdLst/>
              <a:ahLst/>
              <a:cxnLst/>
              <a:rect l="l" t="t" r="r" b="b"/>
              <a:pathLst>
                <a:path w="4225925" h="1293495">
                  <a:moveTo>
                    <a:pt x="4225488" y="0"/>
                  </a:moveTo>
                  <a:lnTo>
                    <a:pt x="0" y="0"/>
                  </a:lnTo>
                  <a:lnTo>
                    <a:pt x="0" y="1034453"/>
                  </a:lnTo>
                  <a:lnTo>
                    <a:pt x="2112744" y="1293065"/>
                  </a:lnTo>
                  <a:lnTo>
                    <a:pt x="4225488" y="1034453"/>
                  </a:lnTo>
                  <a:lnTo>
                    <a:pt x="4225488" y="0"/>
                  </a:lnTo>
                  <a:close/>
                </a:path>
              </a:pathLst>
            </a:custGeom>
            <a:solidFill>
              <a:srgbClr val="BDBDBD"/>
            </a:solidFill>
          </p:spPr>
          <p:txBody>
            <a:bodyPr wrap="square" lIns="0" tIns="0" rIns="0" bIns="0" rtlCol="0"/>
            <a:lstStyle/>
            <a:p>
              <a:endParaRPr lang="es-ES_tradnl" dirty="0"/>
            </a:p>
          </p:txBody>
        </p:sp>
        <p:sp>
          <p:nvSpPr>
            <p:cNvPr id="9" name="object 9"/>
            <p:cNvSpPr/>
            <p:nvPr/>
          </p:nvSpPr>
          <p:spPr>
            <a:xfrm>
              <a:off x="340506" y="2828684"/>
              <a:ext cx="4225925" cy="1293495"/>
            </a:xfrm>
            <a:custGeom>
              <a:avLst/>
              <a:gdLst/>
              <a:ahLst/>
              <a:cxnLst/>
              <a:rect l="l" t="t" r="r" b="b"/>
              <a:pathLst>
                <a:path w="4225925" h="1293495">
                  <a:moveTo>
                    <a:pt x="0" y="0"/>
                  </a:moveTo>
                  <a:lnTo>
                    <a:pt x="4225489" y="0"/>
                  </a:lnTo>
                  <a:lnTo>
                    <a:pt x="4225489" y="1034453"/>
                  </a:lnTo>
                  <a:lnTo>
                    <a:pt x="2112744" y="1293066"/>
                  </a:lnTo>
                  <a:lnTo>
                    <a:pt x="0" y="1034453"/>
                  </a:lnTo>
                  <a:lnTo>
                    <a:pt x="0" y="0"/>
                  </a:lnTo>
                  <a:close/>
                </a:path>
              </a:pathLst>
            </a:custGeom>
            <a:ln w="25400">
              <a:solidFill>
                <a:srgbClr val="005D85"/>
              </a:solidFill>
            </a:ln>
          </p:spPr>
          <p:txBody>
            <a:bodyPr wrap="square" lIns="0" tIns="0" rIns="0" bIns="0" rtlCol="0"/>
            <a:lstStyle/>
            <a:p>
              <a:endParaRPr lang="es-ES_tradnl" dirty="0"/>
            </a:p>
          </p:txBody>
        </p:sp>
        <p:sp>
          <p:nvSpPr>
            <p:cNvPr id="10" name="object 10"/>
            <p:cNvSpPr/>
            <p:nvPr/>
          </p:nvSpPr>
          <p:spPr>
            <a:xfrm>
              <a:off x="340506" y="1576058"/>
              <a:ext cx="4225925" cy="1293495"/>
            </a:xfrm>
            <a:custGeom>
              <a:avLst/>
              <a:gdLst/>
              <a:ahLst/>
              <a:cxnLst/>
              <a:rect l="l" t="t" r="r" b="b"/>
              <a:pathLst>
                <a:path w="4225925" h="1293495">
                  <a:moveTo>
                    <a:pt x="4225488" y="0"/>
                  </a:moveTo>
                  <a:lnTo>
                    <a:pt x="0" y="0"/>
                  </a:lnTo>
                  <a:lnTo>
                    <a:pt x="0" y="1034453"/>
                  </a:lnTo>
                  <a:lnTo>
                    <a:pt x="2112744" y="1293065"/>
                  </a:lnTo>
                  <a:lnTo>
                    <a:pt x="4225488" y="1034453"/>
                  </a:lnTo>
                  <a:lnTo>
                    <a:pt x="4225488" y="0"/>
                  </a:lnTo>
                  <a:close/>
                </a:path>
              </a:pathLst>
            </a:custGeom>
            <a:solidFill>
              <a:srgbClr val="E7E6E6"/>
            </a:solidFill>
          </p:spPr>
          <p:txBody>
            <a:bodyPr wrap="square" lIns="0" tIns="0" rIns="0" bIns="0" rtlCol="0"/>
            <a:lstStyle/>
            <a:p>
              <a:endParaRPr lang="es-ES_tradnl" dirty="0"/>
            </a:p>
          </p:txBody>
        </p:sp>
        <p:sp>
          <p:nvSpPr>
            <p:cNvPr id="11" name="object 11"/>
            <p:cNvSpPr/>
            <p:nvPr/>
          </p:nvSpPr>
          <p:spPr>
            <a:xfrm>
              <a:off x="340506" y="1576058"/>
              <a:ext cx="4225925" cy="1293495"/>
            </a:xfrm>
            <a:custGeom>
              <a:avLst/>
              <a:gdLst/>
              <a:ahLst/>
              <a:cxnLst/>
              <a:rect l="l" t="t" r="r" b="b"/>
              <a:pathLst>
                <a:path w="4225925" h="1293495">
                  <a:moveTo>
                    <a:pt x="0" y="0"/>
                  </a:moveTo>
                  <a:lnTo>
                    <a:pt x="4225489" y="0"/>
                  </a:lnTo>
                  <a:lnTo>
                    <a:pt x="4225489" y="1034453"/>
                  </a:lnTo>
                  <a:lnTo>
                    <a:pt x="2112744" y="1293066"/>
                  </a:lnTo>
                  <a:lnTo>
                    <a:pt x="0" y="1034453"/>
                  </a:lnTo>
                  <a:lnTo>
                    <a:pt x="0" y="0"/>
                  </a:lnTo>
                  <a:close/>
                </a:path>
              </a:pathLst>
            </a:custGeom>
            <a:ln w="25400">
              <a:solidFill>
                <a:srgbClr val="005D85"/>
              </a:solidFill>
            </a:ln>
          </p:spPr>
          <p:txBody>
            <a:bodyPr wrap="square" lIns="0" tIns="0" rIns="0" bIns="0" rtlCol="0"/>
            <a:lstStyle/>
            <a:p>
              <a:endParaRPr lang="es-ES_tradnl" dirty="0"/>
            </a:p>
          </p:txBody>
        </p:sp>
      </p:grpSp>
      <p:sp>
        <p:nvSpPr>
          <p:cNvPr id="12" name="object 12"/>
          <p:cNvSpPr txBox="1">
            <a:spLocks noGrp="1"/>
          </p:cNvSpPr>
          <p:nvPr>
            <p:ph sz="half" idx="2"/>
          </p:nvPr>
        </p:nvSpPr>
        <p:spPr>
          <a:xfrm>
            <a:off x="470462" y="1727200"/>
            <a:ext cx="3965575" cy="4654223"/>
          </a:xfrm>
          <a:prstGeom prst="rect">
            <a:avLst/>
          </a:prstGeom>
        </p:spPr>
        <p:txBody>
          <a:bodyPr vert="horz" wrap="square" lIns="0" tIns="12700" rIns="0" bIns="0" rtlCol="0">
            <a:spAutoFit/>
          </a:bodyPr>
          <a:lstStyle/>
          <a:p>
            <a:pPr algn="ctr">
              <a:lnSpc>
                <a:spcPct val="100000"/>
              </a:lnSpc>
              <a:spcBef>
                <a:spcPts val="100"/>
              </a:spcBef>
            </a:pPr>
            <a:r>
              <a:rPr lang="es-ES_tradnl" dirty="0"/>
              <a:t>Revisión de los puntos fuertes y las lagunas</a:t>
            </a:r>
          </a:p>
          <a:p>
            <a:pPr algn="ctr">
              <a:lnSpc>
                <a:spcPct val="100000"/>
              </a:lnSpc>
              <a:spcBef>
                <a:spcPts val="100"/>
              </a:spcBef>
            </a:pPr>
            <a:endParaRPr lang="es-ES_tradnl" sz="2550" dirty="0"/>
          </a:p>
          <a:p>
            <a:pPr algn="ctr">
              <a:lnSpc>
                <a:spcPct val="100000"/>
              </a:lnSpc>
            </a:pPr>
            <a:r>
              <a:rPr lang="es-ES_tradnl" dirty="0"/>
              <a:t>Verificación de las hipótesis</a:t>
            </a:r>
            <a:endParaRPr lang="es-ES_tradnl" sz="2600" dirty="0"/>
          </a:p>
          <a:p>
            <a:pPr algn="ctr">
              <a:lnSpc>
                <a:spcPct val="100000"/>
              </a:lnSpc>
            </a:pPr>
            <a:endParaRPr lang="es-ES_tradnl" sz="2600" dirty="0"/>
          </a:p>
          <a:p>
            <a:pPr marL="151130" marR="143510" indent="-1270" algn="ctr">
              <a:lnSpc>
                <a:spcPct val="101099"/>
              </a:lnSpc>
            </a:pPr>
            <a:r>
              <a:rPr lang="es-ES_tradnl" sz="2600" dirty="0"/>
              <a:t>Propuestas para mejorar los sistemas, planes y procedimientos</a:t>
            </a:r>
          </a:p>
          <a:p>
            <a:pPr>
              <a:lnSpc>
                <a:spcPct val="100000"/>
              </a:lnSpc>
              <a:spcBef>
                <a:spcPts val="20"/>
              </a:spcBef>
            </a:pPr>
            <a:endParaRPr lang="es-ES_tradnl" sz="3050" dirty="0"/>
          </a:p>
          <a:p>
            <a:pPr algn="ctr">
              <a:lnSpc>
                <a:spcPct val="100000"/>
              </a:lnSpc>
            </a:pPr>
            <a:r>
              <a:rPr lang="es-ES_tradnl" b="1" dirty="0">
                <a:solidFill>
                  <a:srgbClr val="FFFFFF"/>
                </a:solidFill>
                <a:latin typeface="Arial"/>
                <a:cs typeface="Arial"/>
              </a:rPr>
              <a:t>PLAN DE ACCION</a:t>
            </a:r>
            <a:r>
              <a:rPr lang="es-ES_tradnl" b="1" spc="-15" dirty="0">
                <a:solidFill>
                  <a:srgbClr val="FFFFFF"/>
                </a:solidFill>
                <a:latin typeface="Arial"/>
                <a:cs typeface="Arial"/>
              </a:rPr>
              <a:t> </a:t>
            </a:r>
          </a:p>
        </p:txBody>
      </p:sp>
      <p:sp>
        <p:nvSpPr>
          <p:cNvPr id="13" name="object 13"/>
          <p:cNvSpPr txBox="1"/>
          <p:nvPr/>
        </p:nvSpPr>
        <p:spPr>
          <a:xfrm>
            <a:off x="5201996" y="1759203"/>
            <a:ext cx="1211504" cy="265909"/>
          </a:xfrm>
          <a:prstGeom prst="rect">
            <a:avLst/>
          </a:prstGeom>
        </p:spPr>
        <p:txBody>
          <a:bodyPr vert="horz" wrap="square" lIns="0" tIns="12700" rIns="0" bIns="0" rtlCol="0">
            <a:spAutoFit/>
          </a:bodyPr>
          <a:lstStyle/>
          <a:p>
            <a:pPr marL="12700">
              <a:lnSpc>
                <a:spcPct val="100000"/>
              </a:lnSpc>
              <a:spcBef>
                <a:spcPts val="100"/>
              </a:spcBef>
            </a:pPr>
            <a:r>
              <a:rPr lang="es-ES_tradnl" sz="1600" b="1" u="heavy" spc="-40" dirty="0">
                <a:uFill>
                  <a:solidFill>
                    <a:srgbClr val="000000"/>
                  </a:solidFill>
                </a:uFill>
                <a:latin typeface="Arial"/>
                <a:cs typeface="Arial"/>
              </a:rPr>
              <a:t>TAREAS:</a:t>
            </a:r>
            <a:endParaRPr lang="es-ES_tradnl" sz="1600" dirty="0">
              <a:latin typeface="Arial"/>
              <a:cs typeface="Arial"/>
            </a:endParaRPr>
          </a:p>
        </p:txBody>
      </p:sp>
      <p:sp>
        <p:nvSpPr>
          <p:cNvPr id="14" name="object 14"/>
          <p:cNvSpPr/>
          <p:nvPr/>
        </p:nvSpPr>
        <p:spPr>
          <a:xfrm>
            <a:off x="8659562" y="1442685"/>
            <a:ext cx="490466" cy="582439"/>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5" name="object 15"/>
          <p:cNvSpPr txBox="1"/>
          <p:nvPr/>
        </p:nvSpPr>
        <p:spPr>
          <a:xfrm>
            <a:off x="5019714" y="1557496"/>
            <a:ext cx="5333180" cy="3995966"/>
          </a:xfrm>
          <a:prstGeom prst="rect">
            <a:avLst/>
          </a:prstGeom>
        </p:spPr>
        <p:txBody>
          <a:bodyPr vert="horz" wrap="square" lIns="0" tIns="12700" rIns="0" bIns="0" rtlCol="0">
            <a:spAutoFit/>
          </a:bodyPr>
          <a:lstStyle/>
          <a:p>
            <a:pPr marR="5080" algn="r">
              <a:lnSpc>
                <a:spcPct val="100000"/>
              </a:lnSpc>
              <a:spcBef>
                <a:spcPts val="100"/>
              </a:spcBef>
            </a:pPr>
            <a:r>
              <a:rPr lang="es-ES_tradnl" sz="2100" b="1" dirty="0">
                <a:solidFill>
                  <a:srgbClr val="0070C0"/>
                </a:solidFill>
                <a:latin typeface="Arial"/>
                <a:cs typeface="Arial"/>
              </a:rPr>
              <a:t>75</a:t>
            </a:r>
            <a:r>
              <a:rPr lang="es-ES_tradnl" sz="2100" b="1" spc="-75" dirty="0">
                <a:solidFill>
                  <a:srgbClr val="0070C0"/>
                </a:solidFill>
                <a:latin typeface="Arial"/>
                <a:cs typeface="Arial"/>
              </a:rPr>
              <a:t> </a:t>
            </a:r>
            <a:r>
              <a:rPr lang="es-ES_tradnl" sz="2100" b="1" dirty="0">
                <a:solidFill>
                  <a:srgbClr val="0070C0"/>
                </a:solidFill>
                <a:latin typeface="Arial"/>
                <a:cs typeface="Arial"/>
              </a:rPr>
              <a:t>min.</a:t>
            </a:r>
            <a:endParaRPr lang="es-ES_tradnl" sz="2100" dirty="0">
              <a:latin typeface="Arial"/>
              <a:cs typeface="Arial"/>
            </a:endParaRPr>
          </a:p>
          <a:p>
            <a:pPr marL="313055" marR="901700" indent="-300990">
              <a:lnSpc>
                <a:spcPts val="1900"/>
              </a:lnSpc>
              <a:spcBef>
                <a:spcPts val="2065"/>
              </a:spcBef>
              <a:buAutoNum type="arabicPeriod"/>
              <a:tabLst>
                <a:tab pos="313055" algn="l"/>
                <a:tab pos="313690" algn="l"/>
              </a:tabLst>
            </a:pPr>
            <a:r>
              <a:rPr lang="es-ES_tradnl" sz="1600" spc="-5" dirty="0">
                <a:latin typeface="Arial"/>
                <a:cs typeface="Arial"/>
              </a:rPr>
              <a:t>En grupos, dividan una hoja de papel en tres secciones.</a:t>
            </a:r>
            <a:endParaRPr lang="es-ES_tradnl" sz="1600" dirty="0">
              <a:latin typeface="Arial"/>
              <a:cs typeface="Arial"/>
            </a:endParaRPr>
          </a:p>
          <a:p>
            <a:pPr marL="313055" marR="466090" indent="-300990">
              <a:lnSpc>
                <a:spcPts val="1900"/>
              </a:lnSpc>
              <a:spcBef>
                <a:spcPts val="1100"/>
              </a:spcBef>
              <a:buAutoNum type="arabicPeriod"/>
              <a:tabLst>
                <a:tab pos="313055" algn="l"/>
                <a:tab pos="313690" algn="l"/>
              </a:tabLst>
            </a:pPr>
            <a:r>
              <a:rPr lang="es-ES_tradnl" sz="1600" spc="-15" dirty="0">
                <a:latin typeface="Arial"/>
                <a:cs typeface="Arial"/>
              </a:rPr>
              <a:t>Revisen los planes y las notas del ejercicio de simulación.</a:t>
            </a:r>
            <a:endParaRPr lang="es-ES_tradnl" sz="1600" dirty="0">
              <a:latin typeface="Arial"/>
              <a:cs typeface="Arial"/>
            </a:endParaRPr>
          </a:p>
          <a:p>
            <a:pPr marL="313055" marR="887730" indent="-300990">
              <a:lnSpc>
                <a:spcPts val="1900"/>
              </a:lnSpc>
              <a:spcBef>
                <a:spcPts val="1095"/>
              </a:spcBef>
              <a:buAutoNum type="arabicPeriod"/>
              <a:tabLst>
                <a:tab pos="313055" algn="l"/>
                <a:tab pos="313690" algn="l"/>
              </a:tabLst>
            </a:pPr>
            <a:r>
              <a:rPr lang="es-ES_tradnl" sz="1600" spc="-15" dirty="0">
                <a:latin typeface="Arial"/>
                <a:cs typeface="Arial"/>
              </a:rPr>
              <a:t>Háblenlo y, en cada una de las secciones, respondan a estas preguntas:</a:t>
            </a:r>
            <a:endParaRPr lang="es-ES_tradnl" sz="1600" dirty="0">
              <a:latin typeface="Arial"/>
              <a:cs typeface="Arial"/>
            </a:endParaRPr>
          </a:p>
          <a:p>
            <a:pPr marL="715010" lvl="1" indent="-300990">
              <a:lnSpc>
                <a:spcPct val="100000"/>
              </a:lnSpc>
              <a:spcBef>
                <a:spcPts val="1015"/>
              </a:spcBef>
              <a:buChar char="•"/>
              <a:tabLst>
                <a:tab pos="714375" algn="l"/>
                <a:tab pos="715010" algn="l"/>
              </a:tabLst>
            </a:pPr>
            <a:r>
              <a:rPr lang="es-ES_tradnl" sz="1600" spc="-15" dirty="0">
                <a:latin typeface="Arial"/>
                <a:cs typeface="Arial"/>
              </a:rPr>
              <a:t>¿Qué salió bien? (logros)</a:t>
            </a:r>
            <a:endParaRPr lang="es-ES_tradnl" sz="1600" dirty="0">
              <a:latin typeface="Arial"/>
              <a:cs typeface="Arial"/>
            </a:endParaRPr>
          </a:p>
          <a:p>
            <a:pPr marL="715010" lvl="1" indent="-300990">
              <a:lnSpc>
                <a:spcPct val="100000"/>
              </a:lnSpc>
              <a:spcBef>
                <a:spcPts val="1080"/>
              </a:spcBef>
              <a:buChar char="•"/>
              <a:tabLst>
                <a:tab pos="714375" algn="l"/>
                <a:tab pos="715010" algn="l"/>
              </a:tabLst>
            </a:pPr>
            <a:r>
              <a:rPr lang="es-ES_tradnl" sz="1600" spc="-15" dirty="0">
                <a:latin typeface="Arial"/>
                <a:cs typeface="Arial"/>
              </a:rPr>
              <a:t>¿Qué costó más hacer? (dificultades)</a:t>
            </a:r>
            <a:endParaRPr lang="es-ES_tradnl" sz="1600" dirty="0">
              <a:latin typeface="Arial"/>
              <a:cs typeface="Arial"/>
            </a:endParaRPr>
          </a:p>
          <a:p>
            <a:pPr marL="715010" marR="1020444" lvl="1" indent="-300990">
              <a:lnSpc>
                <a:spcPts val="1900"/>
              </a:lnSpc>
              <a:spcBef>
                <a:spcPts val="1160"/>
              </a:spcBef>
              <a:buChar char="•"/>
              <a:tabLst>
                <a:tab pos="714375" algn="l"/>
                <a:tab pos="715010" algn="l"/>
              </a:tabLst>
            </a:pPr>
            <a:r>
              <a:rPr lang="es-ES_tradnl" sz="1600" spc="-15" dirty="0">
                <a:latin typeface="Arial"/>
                <a:cs typeface="Arial"/>
              </a:rPr>
              <a:t>¿Recomendaciones? (por orden de prioridad, para destacar las 3 más importantes)</a:t>
            </a:r>
            <a:endParaRPr lang="es-ES_tradnl" sz="1600" dirty="0">
              <a:latin typeface="Arial"/>
              <a:cs typeface="Arial"/>
            </a:endParaRPr>
          </a:p>
        </p:txBody>
      </p:sp>
      <p:sp>
        <p:nvSpPr>
          <p:cNvPr id="16" name="object 16"/>
          <p:cNvSpPr/>
          <p:nvPr/>
        </p:nvSpPr>
        <p:spPr>
          <a:xfrm>
            <a:off x="4889836" y="5627832"/>
            <a:ext cx="5463540" cy="0"/>
          </a:xfrm>
          <a:custGeom>
            <a:avLst/>
            <a:gdLst/>
            <a:ahLst/>
            <a:cxnLst/>
            <a:rect l="l" t="t" r="r" b="b"/>
            <a:pathLst>
              <a:path w="5463540">
                <a:moveTo>
                  <a:pt x="0" y="0"/>
                </a:moveTo>
                <a:lnTo>
                  <a:pt x="5463058" y="1"/>
                </a:lnTo>
              </a:path>
            </a:pathLst>
          </a:custGeom>
          <a:ln w="25400">
            <a:solidFill>
              <a:srgbClr val="A24B19"/>
            </a:solidFill>
          </a:ln>
        </p:spPr>
        <p:txBody>
          <a:bodyPr wrap="square" lIns="0" tIns="0" rIns="0" bIns="0" rtlCol="0"/>
          <a:lstStyle/>
          <a:p>
            <a:endParaRPr lang="es-ES_tradnl" dirty="0"/>
          </a:p>
        </p:txBody>
      </p:sp>
      <p:sp>
        <p:nvSpPr>
          <p:cNvPr id="17" name="object 17"/>
          <p:cNvSpPr txBox="1"/>
          <p:nvPr/>
        </p:nvSpPr>
        <p:spPr>
          <a:xfrm>
            <a:off x="5722700" y="6040628"/>
            <a:ext cx="4225925" cy="197490"/>
          </a:xfrm>
          <a:prstGeom prst="rect">
            <a:avLst/>
          </a:prstGeom>
        </p:spPr>
        <p:txBody>
          <a:bodyPr vert="horz" wrap="square" lIns="0" tIns="12700" rIns="0" bIns="0" rtlCol="0">
            <a:spAutoFit/>
          </a:bodyPr>
          <a:lstStyle/>
          <a:p>
            <a:pPr marL="12700">
              <a:lnSpc>
                <a:spcPct val="100000"/>
              </a:lnSpc>
              <a:spcBef>
                <a:spcPts val="100"/>
              </a:spcBef>
            </a:pPr>
            <a:r>
              <a:rPr lang="es-ES_tradnl" sz="1200" i="1" spc="10" dirty="0">
                <a:solidFill>
                  <a:srgbClr val="A24B19"/>
                </a:solidFill>
                <a:latin typeface="Arial"/>
                <a:cs typeface="Arial"/>
              </a:rPr>
              <a:t>Nota: El plan de acción se elaborará en la siguiente sesión.</a:t>
            </a:r>
            <a:r>
              <a:rPr lang="es-ES_tradnl" sz="1200" i="1" spc="95" dirty="0">
                <a:solidFill>
                  <a:srgbClr val="A24B19"/>
                </a:solidFill>
                <a:latin typeface="Arial"/>
                <a:cs typeface="Arial"/>
              </a:rPr>
              <a:t> </a:t>
            </a:r>
            <a:endParaRPr lang="es-ES_tradnl" sz="1200" dirty="0">
              <a:latin typeface="Arial"/>
              <a:cs typeface="Arial"/>
            </a:endParaRPr>
          </a:p>
        </p:txBody>
      </p:sp>
      <p:sp>
        <p:nvSpPr>
          <p:cNvPr id="18" name="object 18"/>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es-ES_tradnl" sz="1100" b="1" spc="-25" dirty="0">
                <a:solidFill>
                  <a:srgbClr val="FFFFFF"/>
                </a:solidFill>
                <a:latin typeface="Arial"/>
                <a:cs typeface="Arial"/>
              </a:rPr>
              <a:t>pág. </a:t>
            </a:r>
            <a:r>
              <a:rPr lang="es-ES_tradnl" sz="1100" b="1" spc="-95" dirty="0">
                <a:solidFill>
                  <a:srgbClr val="FFFFFF"/>
                </a:solidFill>
                <a:latin typeface="Arial"/>
                <a:cs typeface="Arial"/>
              </a:rPr>
              <a:t> </a:t>
            </a:r>
            <a:fld id="{81D60167-4931-47E6-BA6A-407CBD079E47}" type="slidenum">
              <a:rPr lang="es-ES_tradnl" sz="1100" b="1" smtClean="0">
                <a:solidFill>
                  <a:srgbClr val="FFFFFF"/>
                </a:solidFill>
                <a:latin typeface="Arial"/>
                <a:cs typeface="Arial"/>
              </a:rPr>
              <a:t>29</a:t>
            </a:fld>
            <a:endParaRPr lang="es-ES_tradnl" sz="1100" dirty="0">
              <a:latin typeface="Arial"/>
              <a:cs typeface="Arial"/>
            </a:endParaRPr>
          </a:p>
        </p:txBody>
      </p:sp>
      <p:sp>
        <p:nvSpPr>
          <p:cNvPr id="19" name="object 19"/>
          <p:cNvSpPr txBox="1"/>
          <p:nvPr/>
        </p:nvSpPr>
        <p:spPr>
          <a:xfrm>
            <a:off x="76573" y="7316241"/>
            <a:ext cx="201615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EJERCICIO</a:t>
            </a:r>
            <a:r>
              <a:rPr lang="es-ES_tradnl" sz="1100" b="1" spc="-105" dirty="0">
                <a:solidFill>
                  <a:srgbClr val="FFFFFF"/>
                </a:solidFill>
                <a:latin typeface="Arial"/>
                <a:cs typeface="Arial"/>
              </a:rPr>
              <a:t> </a:t>
            </a:r>
            <a:r>
              <a:rPr lang="es-ES_tradnl" sz="1100" b="1" spc="-35" dirty="0">
                <a:solidFill>
                  <a:srgbClr val="FFFFFF"/>
                </a:solidFill>
                <a:latin typeface="Arial"/>
                <a:cs typeface="Arial"/>
              </a:rPr>
              <a:t> DE SIMULACIÓN</a:t>
            </a:r>
            <a:endParaRPr lang="es-ES_tradnl" sz="1100" dirty="0">
              <a:latin typeface="Arial"/>
              <a:cs typeface="Arial"/>
            </a:endParaRPr>
          </a:p>
        </p:txBody>
      </p:sp>
      <p:sp>
        <p:nvSpPr>
          <p:cNvPr id="20" name="object 20"/>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NUEVO CORONAVIRUS (COVID-19)</a:t>
            </a:r>
            <a:r>
              <a:rPr lang="es-ES_tradnl" sz="1100" b="1" spc="-90" dirty="0">
                <a:solidFill>
                  <a:srgbClr val="FFFFFF"/>
                </a:solidFill>
                <a:latin typeface="Arial"/>
                <a:cs typeface="Arial"/>
              </a:rPr>
              <a:t> </a:t>
            </a:r>
            <a:endParaRPr lang="es-ES_tradnl" sz="1100" dirty="0">
              <a:latin typeface="Arial"/>
              <a:cs typeface="Arial"/>
            </a:endParaRPr>
          </a:p>
        </p:txBody>
      </p:sp>
      <p:sp>
        <p:nvSpPr>
          <p:cNvPr id="21" name="object 21"/>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es-ES_tradnl" sz="1100" b="1" spc="-15" dirty="0">
                <a:solidFill>
                  <a:srgbClr val="FFFFFF"/>
                </a:solidFill>
                <a:latin typeface="Arial"/>
                <a:cs typeface="Arial"/>
              </a:rPr>
              <a:t>25/11/ </a:t>
            </a:r>
            <a:r>
              <a:rPr lang="es-ES_tradnl" sz="1100" b="1" spc="-30" dirty="0">
                <a:solidFill>
                  <a:srgbClr val="FFFFFF"/>
                </a:solidFill>
                <a:latin typeface="Arial"/>
                <a:cs typeface="Arial"/>
              </a:rPr>
              <a:t>2020</a:t>
            </a:r>
            <a:r>
              <a:rPr lang="es-ES_tradnl" sz="1100" b="1" spc="-135" dirty="0">
                <a:solidFill>
                  <a:srgbClr val="FFFFFF"/>
                </a:solidFill>
                <a:latin typeface="Arial"/>
                <a:cs typeface="Arial"/>
              </a:rPr>
              <a:t> </a:t>
            </a:r>
            <a:endParaRPr lang="es-ES_tradnl" sz="1100" dirty="0">
              <a:latin typeface="Arial"/>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001"/>
                </a:lnTo>
                <a:lnTo>
                  <a:pt x="10693400" y="674001"/>
                </a:lnTo>
                <a:lnTo>
                  <a:pt x="10693400" y="0"/>
                </a:lnTo>
                <a:close/>
              </a:path>
            </a:pathLst>
          </a:custGeom>
          <a:solidFill>
            <a:srgbClr val="008FCE"/>
          </a:solidFill>
        </p:spPr>
        <p:txBody>
          <a:bodyPr wrap="square" lIns="0" tIns="0" rIns="0" bIns="0" rtlCol="0"/>
          <a:lstStyle/>
          <a:p>
            <a:endParaRPr dirty="0"/>
          </a:p>
        </p:txBody>
      </p:sp>
      <p:grpSp>
        <p:nvGrpSpPr>
          <p:cNvPr id="3" name="object 3"/>
          <p:cNvGrpSpPr/>
          <p:nvPr/>
        </p:nvGrpSpPr>
        <p:grpSpPr>
          <a:xfrm>
            <a:off x="0" y="7243533"/>
            <a:ext cx="10694035" cy="319405"/>
            <a:chOff x="0" y="7243533"/>
            <a:chExt cx="10694035" cy="319405"/>
          </a:xfrm>
        </p:grpSpPr>
        <p:sp>
          <p:nvSpPr>
            <p:cNvPr id="4" name="object 4"/>
            <p:cNvSpPr/>
            <p:nvPr/>
          </p:nvSpPr>
          <p:spPr>
            <a:xfrm>
              <a:off x="0" y="7243533"/>
              <a:ext cx="10690720" cy="319316"/>
            </a:xfrm>
            <a:prstGeom prst="rect">
              <a:avLst/>
            </a:prstGeom>
            <a:blipFill>
              <a:blip r:embed="rId2" cstate="print"/>
              <a:stretch>
                <a:fillRect/>
              </a:stretch>
            </a:blipFill>
          </p:spPr>
          <p:txBody>
            <a:bodyPr wrap="square" lIns="0" tIns="0" rIns="0" bIns="0" rtlCol="0"/>
            <a:lstStyle/>
            <a:p>
              <a:endParaRPr dirty="0"/>
            </a:p>
          </p:txBody>
        </p:sp>
        <p:sp>
          <p:nvSpPr>
            <p:cNvPr id="5" name="object 5"/>
            <p:cNvSpPr/>
            <p:nvPr/>
          </p:nvSpPr>
          <p:spPr>
            <a:xfrm>
              <a:off x="5575" y="7284491"/>
              <a:ext cx="10688320" cy="278765"/>
            </a:xfrm>
            <a:custGeom>
              <a:avLst/>
              <a:gdLst/>
              <a:ahLst/>
              <a:cxnLst/>
              <a:rect l="l" t="t" r="r" b="b"/>
              <a:pathLst>
                <a:path w="10688320" h="278765">
                  <a:moveTo>
                    <a:pt x="10687837" y="0"/>
                  </a:moveTo>
                  <a:lnTo>
                    <a:pt x="0" y="0"/>
                  </a:lnTo>
                  <a:lnTo>
                    <a:pt x="0" y="278358"/>
                  </a:lnTo>
                  <a:lnTo>
                    <a:pt x="10687837" y="278358"/>
                  </a:lnTo>
                  <a:lnTo>
                    <a:pt x="10687837" y="0"/>
                  </a:lnTo>
                  <a:close/>
                </a:path>
              </a:pathLst>
            </a:custGeom>
            <a:solidFill>
              <a:srgbClr val="595959"/>
            </a:solidFill>
          </p:spPr>
          <p:txBody>
            <a:bodyPr wrap="square" lIns="0" tIns="0" rIns="0" bIns="0" rtlCol="0"/>
            <a:lstStyle/>
            <a:p>
              <a:endParaRPr dirty="0"/>
            </a:p>
          </p:txBody>
        </p:sp>
      </p:grpSp>
      <p:sp>
        <p:nvSpPr>
          <p:cNvPr id="6" name="object 6"/>
          <p:cNvSpPr/>
          <p:nvPr/>
        </p:nvSpPr>
        <p:spPr>
          <a:xfrm>
            <a:off x="6317844" y="5789510"/>
            <a:ext cx="1462403" cy="578267"/>
          </a:xfrm>
          <a:prstGeom prst="rect">
            <a:avLst/>
          </a:prstGeom>
          <a:blipFill>
            <a:blip r:embed="rId3" cstate="print"/>
            <a:stretch>
              <a:fillRect/>
            </a:stretch>
          </a:blipFill>
        </p:spPr>
        <p:txBody>
          <a:bodyPr wrap="square" lIns="0" tIns="0" rIns="0" bIns="0" rtlCol="0"/>
          <a:lstStyle/>
          <a:p>
            <a:endParaRPr dirty="0"/>
          </a:p>
        </p:txBody>
      </p:sp>
      <p:sp>
        <p:nvSpPr>
          <p:cNvPr id="7" name="object 7"/>
          <p:cNvSpPr txBox="1"/>
          <p:nvPr/>
        </p:nvSpPr>
        <p:spPr>
          <a:xfrm>
            <a:off x="430786" y="3056128"/>
            <a:ext cx="5752907" cy="1141338"/>
          </a:xfrm>
          <a:prstGeom prst="rect">
            <a:avLst/>
          </a:prstGeom>
        </p:spPr>
        <p:txBody>
          <a:bodyPr vert="horz" wrap="square" lIns="0" tIns="12700" rIns="0" bIns="0" rtlCol="0">
            <a:spAutoFit/>
          </a:bodyPr>
          <a:lstStyle/>
          <a:p>
            <a:pPr marL="12700">
              <a:lnSpc>
                <a:spcPts val="2950"/>
              </a:lnSpc>
              <a:spcBef>
                <a:spcPts val="100"/>
              </a:spcBef>
            </a:pPr>
            <a:r>
              <a:rPr lang="es-ES_tradnl" sz="2500" b="1" spc="-20" dirty="0">
                <a:latin typeface="Arial"/>
                <a:cs typeface="Arial"/>
              </a:rPr>
              <a:t>La situación evoluciona rápidamente.</a:t>
            </a:r>
            <a:endParaRPr lang="es-ES_tradnl" sz="2500" dirty="0">
              <a:latin typeface="Arial"/>
              <a:cs typeface="Arial"/>
            </a:endParaRPr>
          </a:p>
          <a:p>
            <a:pPr marL="12700">
              <a:lnSpc>
                <a:spcPts val="2905"/>
              </a:lnSpc>
            </a:pPr>
            <a:r>
              <a:rPr lang="es-ES_tradnl" sz="2800" spc="-10" dirty="0"/>
              <a:t>Veamos el informe de </a:t>
            </a:r>
            <a:r>
              <a:rPr lang="es-ES_tradnl" sz="2500" spc="-15" dirty="0">
                <a:latin typeface="Arial"/>
                <a:cs typeface="Arial"/>
              </a:rPr>
              <a:t>situación </a:t>
            </a:r>
            <a:br>
              <a:rPr lang="es-ES_tradnl" sz="2500" spc="-15" dirty="0">
                <a:latin typeface="Arial"/>
                <a:cs typeface="Arial"/>
              </a:rPr>
            </a:br>
            <a:r>
              <a:rPr lang="es-ES_tradnl" sz="2500" spc="-15" dirty="0">
                <a:latin typeface="Arial"/>
                <a:cs typeface="Arial"/>
              </a:rPr>
              <a:t>más reciente de la OMS.</a:t>
            </a:r>
            <a:endParaRPr lang="es-ES_tradnl" sz="2500" dirty="0">
              <a:latin typeface="Arial"/>
              <a:cs typeface="Arial"/>
            </a:endParaRPr>
          </a:p>
        </p:txBody>
      </p:sp>
      <p:sp>
        <p:nvSpPr>
          <p:cNvPr id="8" name="object 8"/>
          <p:cNvSpPr/>
          <p:nvPr/>
        </p:nvSpPr>
        <p:spPr>
          <a:xfrm>
            <a:off x="6183693" y="2058542"/>
            <a:ext cx="3326612" cy="3428753"/>
          </a:xfrm>
          <a:prstGeom prst="rect">
            <a:avLst/>
          </a:prstGeom>
          <a:blipFill>
            <a:blip r:embed="rId4" cstate="print"/>
            <a:stretch>
              <a:fillRect/>
            </a:stretch>
          </a:blipFill>
        </p:spPr>
        <p:txBody>
          <a:bodyPr wrap="square" lIns="0" tIns="0" rIns="0" bIns="0" rtlCol="0"/>
          <a:lstStyle/>
          <a:p>
            <a:endParaRPr dirty="0"/>
          </a:p>
        </p:txBody>
      </p:sp>
      <p:sp>
        <p:nvSpPr>
          <p:cNvPr id="9" name="object 9"/>
          <p:cNvSpPr txBox="1">
            <a:spLocks noGrp="1"/>
          </p:cNvSpPr>
          <p:nvPr>
            <p:ph type="title"/>
          </p:nvPr>
        </p:nvSpPr>
        <p:spPr>
          <a:xfrm>
            <a:off x="203048" y="36068"/>
            <a:ext cx="8420252" cy="566822"/>
          </a:xfrm>
          <a:prstGeom prst="rect">
            <a:avLst/>
          </a:prstGeom>
        </p:spPr>
        <p:txBody>
          <a:bodyPr vert="horz" wrap="square" lIns="0" tIns="12700" rIns="0" bIns="0" rtlCol="0">
            <a:spAutoFit/>
          </a:bodyPr>
          <a:lstStyle/>
          <a:p>
            <a:pPr marL="12700">
              <a:lnSpc>
                <a:spcPct val="100000"/>
              </a:lnSpc>
              <a:spcBef>
                <a:spcPts val="100"/>
              </a:spcBef>
            </a:pPr>
            <a:r>
              <a:rPr lang="es-ES_tradnl" sz="3600" spc="-10" dirty="0"/>
              <a:t>Informe de situación de la OMS</a:t>
            </a:r>
            <a:endParaRPr lang="es-ES_tradnl" sz="36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2741" y="0"/>
            <a:ext cx="2314559" cy="558800"/>
          </a:xfrm>
          <a:prstGeom prst="rect">
            <a:avLst/>
          </a:prstGeom>
        </p:spPr>
        <p:txBody>
          <a:bodyPr vert="horz" wrap="square" lIns="0" tIns="12700" rIns="0" bIns="0" rtlCol="0">
            <a:spAutoFit/>
          </a:bodyPr>
          <a:lstStyle/>
          <a:p>
            <a:pPr marL="12700">
              <a:lnSpc>
                <a:spcPct val="100000"/>
              </a:lnSpc>
              <a:spcBef>
                <a:spcPts val="100"/>
              </a:spcBef>
            </a:pPr>
            <a:r>
              <a:rPr lang="es-ES_tradnl" sz="3500" b="1" spc="5" dirty="0">
                <a:solidFill>
                  <a:srgbClr val="FFFFFF"/>
                </a:solidFill>
                <a:latin typeface="Arial"/>
                <a:cs typeface="Arial"/>
              </a:rPr>
              <a:t>Pausa</a:t>
            </a:r>
            <a:endParaRPr lang="es-ES_tradnl" sz="3500" dirty="0">
              <a:latin typeface="Arial"/>
              <a:cs typeface="Arial"/>
            </a:endParaRPr>
          </a:p>
        </p:txBody>
      </p:sp>
      <p:sp>
        <p:nvSpPr>
          <p:cNvPr id="3" name="object 3"/>
          <p:cNvSpPr/>
          <p:nvPr/>
        </p:nvSpPr>
        <p:spPr>
          <a:xfrm>
            <a:off x="1210094" y="2244780"/>
            <a:ext cx="3389629" cy="3389629"/>
          </a:xfrm>
          <a:custGeom>
            <a:avLst/>
            <a:gdLst/>
            <a:ahLst/>
            <a:cxnLst/>
            <a:rect l="l" t="t" r="r" b="b"/>
            <a:pathLst>
              <a:path w="3389629" h="3389629">
                <a:moveTo>
                  <a:pt x="3273386" y="0"/>
                </a:moveTo>
                <a:lnTo>
                  <a:pt x="115887" y="0"/>
                </a:lnTo>
                <a:lnTo>
                  <a:pt x="70776" y="9106"/>
                </a:lnTo>
                <a:lnTo>
                  <a:pt x="33940" y="33940"/>
                </a:lnTo>
                <a:lnTo>
                  <a:pt x="9106" y="70776"/>
                </a:lnTo>
                <a:lnTo>
                  <a:pt x="0" y="115887"/>
                </a:lnTo>
                <a:lnTo>
                  <a:pt x="0" y="3273386"/>
                </a:lnTo>
                <a:lnTo>
                  <a:pt x="9106" y="3318497"/>
                </a:lnTo>
                <a:lnTo>
                  <a:pt x="33940" y="3355333"/>
                </a:lnTo>
                <a:lnTo>
                  <a:pt x="70776" y="3380168"/>
                </a:lnTo>
                <a:lnTo>
                  <a:pt x="115887" y="3389274"/>
                </a:lnTo>
                <a:lnTo>
                  <a:pt x="3273386" y="3389274"/>
                </a:lnTo>
                <a:lnTo>
                  <a:pt x="3318497" y="3380168"/>
                </a:lnTo>
                <a:lnTo>
                  <a:pt x="3355333" y="3355333"/>
                </a:lnTo>
                <a:lnTo>
                  <a:pt x="3380168" y="3318497"/>
                </a:lnTo>
                <a:lnTo>
                  <a:pt x="3389274" y="3273386"/>
                </a:lnTo>
                <a:lnTo>
                  <a:pt x="3389274" y="3250209"/>
                </a:lnTo>
                <a:lnTo>
                  <a:pt x="139065" y="3250209"/>
                </a:lnTo>
                <a:lnTo>
                  <a:pt x="139065" y="139065"/>
                </a:lnTo>
                <a:lnTo>
                  <a:pt x="3389274" y="139065"/>
                </a:lnTo>
                <a:lnTo>
                  <a:pt x="3389274" y="115887"/>
                </a:lnTo>
                <a:lnTo>
                  <a:pt x="3380168" y="70776"/>
                </a:lnTo>
                <a:lnTo>
                  <a:pt x="3355333" y="33940"/>
                </a:lnTo>
                <a:lnTo>
                  <a:pt x="3318497" y="9106"/>
                </a:lnTo>
                <a:lnTo>
                  <a:pt x="3273386" y="0"/>
                </a:lnTo>
                <a:close/>
              </a:path>
              <a:path w="3389629" h="3389629">
                <a:moveTo>
                  <a:pt x="3389274" y="139065"/>
                </a:moveTo>
                <a:lnTo>
                  <a:pt x="3250209" y="139064"/>
                </a:lnTo>
                <a:lnTo>
                  <a:pt x="3250209" y="3250209"/>
                </a:lnTo>
                <a:lnTo>
                  <a:pt x="3389274" y="3250209"/>
                </a:lnTo>
                <a:lnTo>
                  <a:pt x="3389274" y="139065"/>
                </a:lnTo>
                <a:close/>
              </a:path>
              <a:path w="3389629" h="3389629">
                <a:moveTo>
                  <a:pt x="3203854" y="185420"/>
                </a:moveTo>
                <a:lnTo>
                  <a:pt x="185420" y="185419"/>
                </a:lnTo>
                <a:lnTo>
                  <a:pt x="185420" y="3203854"/>
                </a:lnTo>
                <a:lnTo>
                  <a:pt x="3203854" y="3203854"/>
                </a:lnTo>
                <a:lnTo>
                  <a:pt x="3203854" y="3157499"/>
                </a:lnTo>
                <a:lnTo>
                  <a:pt x="231775" y="3157499"/>
                </a:lnTo>
                <a:lnTo>
                  <a:pt x="231775" y="231775"/>
                </a:lnTo>
                <a:lnTo>
                  <a:pt x="3203854" y="231775"/>
                </a:lnTo>
                <a:lnTo>
                  <a:pt x="3203854" y="185420"/>
                </a:lnTo>
                <a:close/>
              </a:path>
              <a:path w="3389629" h="3389629">
                <a:moveTo>
                  <a:pt x="3203854" y="231775"/>
                </a:moveTo>
                <a:lnTo>
                  <a:pt x="3157499" y="231775"/>
                </a:lnTo>
                <a:lnTo>
                  <a:pt x="3157499" y="3157499"/>
                </a:lnTo>
                <a:lnTo>
                  <a:pt x="3203854" y="3157499"/>
                </a:lnTo>
                <a:lnTo>
                  <a:pt x="3203854" y="231775"/>
                </a:lnTo>
                <a:close/>
              </a:path>
            </a:pathLst>
          </a:custGeom>
          <a:solidFill>
            <a:srgbClr val="A24B19"/>
          </a:solidFill>
        </p:spPr>
        <p:txBody>
          <a:bodyPr wrap="square" lIns="0" tIns="0" rIns="0" bIns="0" rtlCol="0"/>
          <a:lstStyle/>
          <a:p>
            <a:endParaRPr lang="es-ES_tradnl" dirty="0"/>
          </a:p>
        </p:txBody>
      </p:sp>
      <p:sp>
        <p:nvSpPr>
          <p:cNvPr id="4" name="object 4"/>
          <p:cNvSpPr txBox="1"/>
          <p:nvPr/>
        </p:nvSpPr>
        <p:spPr>
          <a:xfrm>
            <a:off x="1003300" y="3433216"/>
            <a:ext cx="3152118" cy="1008609"/>
          </a:xfrm>
          <a:prstGeom prst="rect">
            <a:avLst/>
          </a:prstGeom>
        </p:spPr>
        <p:txBody>
          <a:bodyPr vert="horz" wrap="square" lIns="0" tIns="33655" rIns="0" bIns="0" rtlCol="0">
            <a:spAutoFit/>
          </a:bodyPr>
          <a:lstStyle/>
          <a:p>
            <a:pPr marL="535940" marR="5080" algn="ctr">
              <a:lnSpc>
                <a:spcPts val="3790"/>
              </a:lnSpc>
              <a:spcBef>
                <a:spcPts val="265"/>
              </a:spcBef>
            </a:pPr>
            <a:r>
              <a:rPr lang="es-ES_tradnl" sz="3200" b="1" spc="-25" dirty="0">
                <a:solidFill>
                  <a:srgbClr val="A24B19"/>
                </a:solidFill>
                <a:latin typeface="Arial"/>
                <a:cs typeface="Arial"/>
              </a:rPr>
              <a:t>Pausa</a:t>
            </a:r>
            <a:r>
              <a:rPr lang="es-ES_tradnl" sz="3200" b="1" spc="-90" dirty="0">
                <a:solidFill>
                  <a:srgbClr val="A24B19"/>
                </a:solidFill>
                <a:latin typeface="Arial"/>
                <a:cs typeface="Arial"/>
              </a:rPr>
              <a:t> </a:t>
            </a:r>
            <a:r>
              <a:rPr lang="es-ES_tradnl" sz="3200" b="1" spc="-25" dirty="0">
                <a:solidFill>
                  <a:srgbClr val="A24B19"/>
                </a:solidFill>
                <a:latin typeface="Arial"/>
                <a:cs typeface="Arial"/>
              </a:rPr>
              <a:t>  (15 minutos)</a:t>
            </a:r>
            <a:endParaRPr lang="es-ES_tradnl" sz="3200" dirty="0">
              <a:latin typeface="Arial"/>
              <a:cs typeface="Arial"/>
            </a:endParaRPr>
          </a:p>
        </p:txBody>
      </p:sp>
      <p:sp>
        <p:nvSpPr>
          <p:cNvPr id="6" name="object 6"/>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es-ES_tradnl" sz="1100" b="1" spc="-25" dirty="0">
                <a:solidFill>
                  <a:srgbClr val="FFFFFF"/>
                </a:solidFill>
                <a:latin typeface="Arial"/>
                <a:cs typeface="Arial"/>
              </a:rPr>
              <a:t>pág. </a:t>
            </a:r>
            <a:r>
              <a:rPr lang="es-ES_tradnl" sz="1100" b="1" spc="-95" dirty="0">
                <a:solidFill>
                  <a:srgbClr val="FFFFFF"/>
                </a:solidFill>
                <a:latin typeface="Arial"/>
                <a:cs typeface="Arial"/>
              </a:rPr>
              <a:t> </a:t>
            </a:r>
            <a:fld id="{81D60167-4931-47E6-BA6A-407CBD079E47}" type="slidenum">
              <a:rPr lang="es-ES_tradnl" sz="1100" b="1" smtClean="0">
                <a:solidFill>
                  <a:srgbClr val="FFFFFF"/>
                </a:solidFill>
                <a:latin typeface="Arial"/>
                <a:cs typeface="Arial"/>
              </a:rPr>
              <a:t>30</a:t>
            </a:fld>
            <a:endParaRPr lang="es-ES_tradnl" sz="1100" dirty="0">
              <a:latin typeface="Arial"/>
              <a:cs typeface="Arial"/>
            </a:endParaRPr>
          </a:p>
        </p:txBody>
      </p:sp>
      <p:sp>
        <p:nvSpPr>
          <p:cNvPr id="7" name="object 7"/>
          <p:cNvSpPr txBox="1"/>
          <p:nvPr/>
        </p:nvSpPr>
        <p:spPr>
          <a:xfrm>
            <a:off x="76573" y="7316241"/>
            <a:ext cx="201615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EJERCICIO</a:t>
            </a:r>
            <a:r>
              <a:rPr lang="es-ES_tradnl" sz="1100" b="1" spc="-105" dirty="0">
                <a:solidFill>
                  <a:srgbClr val="FFFFFF"/>
                </a:solidFill>
                <a:latin typeface="Arial"/>
                <a:cs typeface="Arial"/>
              </a:rPr>
              <a:t> </a:t>
            </a:r>
            <a:r>
              <a:rPr lang="es-ES_tradnl" sz="1100" b="1" spc="-35" dirty="0">
                <a:solidFill>
                  <a:srgbClr val="FFFFFF"/>
                </a:solidFill>
                <a:latin typeface="Arial"/>
                <a:cs typeface="Arial"/>
              </a:rPr>
              <a:t> DE SIMULACIÓN</a:t>
            </a:r>
            <a:endParaRPr lang="es-ES_tradnl" sz="1100" dirty="0">
              <a:latin typeface="Arial"/>
              <a:cs typeface="Arial"/>
            </a:endParaRPr>
          </a:p>
        </p:txBody>
      </p:sp>
      <p:sp>
        <p:nvSpPr>
          <p:cNvPr id="8" name="object 8"/>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NUEVO CORONAVIRUS (COVID-19)</a:t>
            </a:r>
            <a:r>
              <a:rPr lang="es-ES_tradnl" sz="1100" b="1" spc="-90" dirty="0">
                <a:solidFill>
                  <a:srgbClr val="FFFFFF"/>
                </a:solidFill>
                <a:latin typeface="Arial"/>
                <a:cs typeface="Arial"/>
              </a:rPr>
              <a:t> </a:t>
            </a:r>
            <a:endParaRPr lang="es-ES_tradnl" sz="1100" dirty="0">
              <a:latin typeface="Arial"/>
              <a:cs typeface="Arial"/>
            </a:endParaRPr>
          </a:p>
        </p:txBody>
      </p:sp>
      <p:sp>
        <p:nvSpPr>
          <p:cNvPr id="9" name="object 9"/>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es-ES_tradnl" sz="1100" b="1" spc="-15" dirty="0">
                <a:solidFill>
                  <a:srgbClr val="FFFFFF"/>
                </a:solidFill>
                <a:latin typeface="Arial"/>
                <a:cs typeface="Arial"/>
              </a:rPr>
              <a:t>25/11/ </a:t>
            </a:r>
            <a:r>
              <a:rPr lang="es-ES_tradnl" sz="1100" b="1" spc="-30" dirty="0">
                <a:solidFill>
                  <a:srgbClr val="FFFFFF"/>
                </a:solidFill>
                <a:latin typeface="Arial"/>
                <a:cs typeface="Arial"/>
              </a:rPr>
              <a:t>2020</a:t>
            </a:r>
            <a:r>
              <a:rPr lang="es-ES_tradnl" sz="1100" b="1" spc="-135" dirty="0">
                <a:solidFill>
                  <a:srgbClr val="FFFFFF"/>
                </a:solidFill>
                <a:latin typeface="Arial"/>
                <a:cs typeface="Arial"/>
              </a:rPr>
              <a:t> </a:t>
            </a:r>
            <a:endParaRPr lang="es-ES_tradnl" sz="1100" dirty="0">
              <a:latin typeface="Arial"/>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lang="es-ES_tradnl" dirty="0"/>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lang="es-ES_tradnl" dirty="0"/>
            </a:p>
          </p:txBody>
        </p:sp>
        <p:sp>
          <p:nvSpPr>
            <p:cNvPr id="6" name="object 6"/>
            <p:cNvSpPr/>
            <p:nvPr/>
          </p:nvSpPr>
          <p:spPr>
            <a:xfrm>
              <a:off x="2688335"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lang="es-ES_tradnl" dirty="0"/>
            </a:p>
          </p:txBody>
        </p:sp>
        <p:sp>
          <p:nvSpPr>
            <p:cNvPr id="8" name="object 8"/>
            <p:cNvSpPr/>
            <p:nvPr/>
          </p:nvSpPr>
          <p:spPr>
            <a:xfrm>
              <a:off x="2508504" y="7257287"/>
              <a:ext cx="3691128" cy="31089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lang="es-ES_tradnl" dirty="0"/>
            </a:p>
          </p:txBody>
        </p:sp>
        <p:sp>
          <p:nvSpPr>
            <p:cNvPr id="10" name="object 10"/>
            <p:cNvSpPr/>
            <p:nvPr/>
          </p:nvSpPr>
          <p:spPr>
            <a:xfrm>
              <a:off x="1054608" y="7251191"/>
              <a:ext cx="3770376"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lang="es-ES_tradnl" dirty="0"/>
            </a:p>
          </p:txBody>
        </p:sp>
        <p:sp>
          <p:nvSpPr>
            <p:cNvPr id="12" name="object 12"/>
            <p:cNvSpPr/>
            <p:nvPr/>
          </p:nvSpPr>
          <p:spPr>
            <a:xfrm>
              <a:off x="862583" y="7251191"/>
              <a:ext cx="3767328"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lang="es-ES_tradnl" dirty="0"/>
            </a:p>
          </p:txBody>
        </p:sp>
        <p:sp>
          <p:nvSpPr>
            <p:cNvPr id="14" name="object 14"/>
            <p:cNvSpPr/>
            <p:nvPr/>
          </p:nvSpPr>
          <p:spPr>
            <a:xfrm>
              <a:off x="155447" y="7251191"/>
              <a:ext cx="1862327"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lang="es-ES_tradnl" dirty="0"/>
            </a:p>
          </p:txBody>
        </p:sp>
        <p:sp>
          <p:nvSpPr>
            <p:cNvPr id="16" name="object 16"/>
            <p:cNvSpPr/>
            <p:nvPr/>
          </p:nvSpPr>
          <p:spPr>
            <a:xfrm>
              <a:off x="0" y="7251191"/>
              <a:ext cx="1837944" cy="31699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lang="es-ES_tradnl" dirty="0"/>
            </a:p>
          </p:txBody>
        </p:sp>
      </p:grpSp>
      <p:sp>
        <p:nvSpPr>
          <p:cNvPr id="18" name="object 18"/>
          <p:cNvSpPr txBox="1">
            <a:spLocks noGrp="1"/>
          </p:cNvSpPr>
          <p:nvPr>
            <p:ph type="title"/>
          </p:nvPr>
        </p:nvSpPr>
        <p:spPr>
          <a:xfrm>
            <a:off x="212741" y="0"/>
            <a:ext cx="4674262" cy="558800"/>
          </a:xfrm>
          <a:prstGeom prst="rect">
            <a:avLst/>
          </a:prstGeom>
        </p:spPr>
        <p:txBody>
          <a:bodyPr vert="horz" wrap="square" lIns="0" tIns="12700" rIns="0" bIns="0" rtlCol="0">
            <a:spAutoFit/>
          </a:bodyPr>
          <a:lstStyle/>
          <a:p>
            <a:pPr marL="12700">
              <a:lnSpc>
                <a:spcPct val="100000"/>
              </a:lnSpc>
              <a:spcBef>
                <a:spcPts val="100"/>
              </a:spcBef>
            </a:pPr>
            <a:r>
              <a:rPr lang="es-ES_tradnl" sz="3500" dirty="0"/>
              <a:t>Plan de acción</a:t>
            </a:r>
          </a:p>
        </p:txBody>
      </p:sp>
      <p:sp>
        <p:nvSpPr>
          <p:cNvPr id="19" name="object 19"/>
          <p:cNvSpPr/>
          <p:nvPr/>
        </p:nvSpPr>
        <p:spPr>
          <a:xfrm>
            <a:off x="134001" y="2169629"/>
            <a:ext cx="3187058" cy="3195062"/>
          </a:xfrm>
          <a:prstGeom prst="rect">
            <a:avLst/>
          </a:prstGeom>
          <a:blipFill>
            <a:blip r:embed="rId10" cstate="print"/>
            <a:stretch>
              <a:fillRect/>
            </a:stretch>
          </a:blipFill>
        </p:spPr>
        <p:txBody>
          <a:bodyPr wrap="square" lIns="0" tIns="0" rIns="0" bIns="0" rtlCol="0"/>
          <a:lstStyle/>
          <a:p>
            <a:endParaRPr lang="es-ES_tradnl" dirty="0"/>
          </a:p>
        </p:txBody>
      </p:sp>
      <p:sp>
        <p:nvSpPr>
          <p:cNvPr id="20" name="object 20"/>
          <p:cNvSpPr/>
          <p:nvPr/>
        </p:nvSpPr>
        <p:spPr>
          <a:xfrm>
            <a:off x="3482230" y="1928139"/>
            <a:ext cx="6967773" cy="3795454"/>
          </a:xfrm>
          <a:prstGeom prst="rect">
            <a:avLst/>
          </a:prstGeom>
          <a:blipFill>
            <a:blip r:embed="rId11" cstate="print"/>
            <a:stretch>
              <a:fillRect/>
            </a:stretch>
          </a:blipFill>
        </p:spPr>
        <p:txBody>
          <a:bodyPr wrap="square" lIns="0" tIns="0" rIns="0" bIns="0" rtlCol="0"/>
          <a:lstStyle/>
          <a:p>
            <a:endParaRPr lang="es-ES_tradnl" dirty="0"/>
          </a:p>
        </p:txBody>
      </p:sp>
      <p:sp>
        <p:nvSpPr>
          <p:cNvPr id="21" name="object 21"/>
          <p:cNvSpPr/>
          <p:nvPr/>
        </p:nvSpPr>
        <p:spPr>
          <a:xfrm>
            <a:off x="1363712" y="5777031"/>
            <a:ext cx="490465" cy="582430"/>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22" name="object 22"/>
          <p:cNvSpPr txBox="1"/>
          <p:nvPr/>
        </p:nvSpPr>
        <p:spPr>
          <a:xfrm>
            <a:off x="1951670" y="5901944"/>
            <a:ext cx="1022985" cy="335989"/>
          </a:xfrm>
          <a:prstGeom prst="rect">
            <a:avLst/>
          </a:prstGeom>
        </p:spPr>
        <p:txBody>
          <a:bodyPr vert="horz" wrap="square" lIns="0" tIns="12700" rIns="0" bIns="0" rtlCol="0">
            <a:spAutoFit/>
          </a:bodyPr>
          <a:lstStyle/>
          <a:p>
            <a:pPr marL="12700">
              <a:lnSpc>
                <a:spcPct val="100000"/>
              </a:lnSpc>
              <a:spcBef>
                <a:spcPts val="100"/>
              </a:spcBef>
            </a:pPr>
            <a:r>
              <a:rPr lang="es-ES_tradnl" sz="2100" b="1" dirty="0">
                <a:solidFill>
                  <a:srgbClr val="0070C0"/>
                </a:solidFill>
                <a:latin typeface="Arial"/>
                <a:cs typeface="Arial"/>
              </a:rPr>
              <a:t>45</a:t>
            </a:r>
            <a:r>
              <a:rPr lang="es-ES_tradnl" sz="2100" b="1" spc="-65" dirty="0">
                <a:solidFill>
                  <a:srgbClr val="0070C0"/>
                </a:solidFill>
                <a:latin typeface="Arial"/>
                <a:cs typeface="Arial"/>
              </a:rPr>
              <a:t> </a:t>
            </a:r>
            <a:r>
              <a:rPr lang="es-ES_tradnl" sz="2100" b="1" dirty="0">
                <a:solidFill>
                  <a:srgbClr val="0070C0"/>
                </a:solidFill>
                <a:latin typeface="Arial"/>
                <a:cs typeface="Arial"/>
              </a:rPr>
              <a:t>min.</a:t>
            </a:r>
            <a:endParaRPr lang="es-ES_tradnl" sz="2100" dirty="0">
              <a:latin typeface="Arial"/>
              <a:cs typeface="Arial"/>
            </a:endParaRPr>
          </a:p>
        </p:txBody>
      </p:sp>
      <p:sp>
        <p:nvSpPr>
          <p:cNvPr id="23" name="object 23"/>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es-ES_tradnl" sz="1100" b="1" spc="-25" dirty="0">
                <a:solidFill>
                  <a:srgbClr val="FFFFFF"/>
                </a:solidFill>
                <a:latin typeface="Arial"/>
                <a:cs typeface="Arial"/>
              </a:rPr>
              <a:t>pág. </a:t>
            </a:r>
            <a:r>
              <a:rPr lang="es-ES_tradnl" sz="1100" b="1" spc="-95" dirty="0">
                <a:solidFill>
                  <a:srgbClr val="FFFFFF"/>
                </a:solidFill>
                <a:latin typeface="Arial"/>
                <a:cs typeface="Arial"/>
              </a:rPr>
              <a:t> </a:t>
            </a:r>
            <a:fld id="{81D60167-4931-47E6-BA6A-407CBD079E47}" type="slidenum">
              <a:rPr lang="es-ES_tradnl" sz="1100" b="1" smtClean="0">
                <a:solidFill>
                  <a:srgbClr val="FFFFFF"/>
                </a:solidFill>
                <a:latin typeface="Arial"/>
                <a:cs typeface="Arial"/>
              </a:rPr>
              <a:t>31</a:t>
            </a:fld>
            <a:endParaRPr lang="es-ES_tradnl" sz="1100" dirty="0">
              <a:latin typeface="Arial"/>
              <a:cs typeface="Arial"/>
            </a:endParaRPr>
          </a:p>
        </p:txBody>
      </p:sp>
      <p:sp>
        <p:nvSpPr>
          <p:cNvPr id="24" name="object 24"/>
          <p:cNvSpPr txBox="1"/>
          <p:nvPr/>
        </p:nvSpPr>
        <p:spPr>
          <a:xfrm>
            <a:off x="76573" y="7363267"/>
            <a:ext cx="190029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EJERCICIO</a:t>
            </a:r>
            <a:r>
              <a:rPr lang="es-ES_tradnl" sz="1100" b="1" spc="-105" dirty="0">
                <a:solidFill>
                  <a:srgbClr val="FFFFFF"/>
                </a:solidFill>
                <a:latin typeface="Arial"/>
                <a:cs typeface="Arial"/>
              </a:rPr>
              <a:t> </a:t>
            </a:r>
            <a:r>
              <a:rPr lang="es-ES_tradnl" sz="1100" b="1" spc="-35" dirty="0">
                <a:solidFill>
                  <a:srgbClr val="FFFFFF"/>
                </a:solidFill>
                <a:latin typeface="Arial"/>
                <a:cs typeface="Arial"/>
              </a:rPr>
              <a:t> DE SIMULACIÓN</a:t>
            </a:r>
            <a:endParaRPr lang="es-ES_tradnl" sz="1100" dirty="0">
              <a:latin typeface="Arial"/>
              <a:cs typeface="Arial"/>
            </a:endParaRPr>
          </a:p>
        </p:txBody>
      </p:sp>
      <p:sp>
        <p:nvSpPr>
          <p:cNvPr id="25" name="object 25"/>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NUEVO CORONAVIRUS (COVID-19)</a:t>
            </a:r>
            <a:r>
              <a:rPr lang="es-ES_tradnl" sz="1100" b="1" spc="-90" dirty="0">
                <a:solidFill>
                  <a:srgbClr val="FFFFFF"/>
                </a:solidFill>
                <a:latin typeface="Arial"/>
                <a:cs typeface="Arial"/>
              </a:rPr>
              <a:t> </a:t>
            </a:r>
            <a:endParaRPr lang="es-ES_tradnl" sz="1100" dirty="0">
              <a:latin typeface="Arial"/>
              <a:cs typeface="Arial"/>
            </a:endParaRPr>
          </a:p>
        </p:txBody>
      </p:sp>
      <p:sp>
        <p:nvSpPr>
          <p:cNvPr id="28" name="object 9">
            <a:extLst>
              <a:ext uri="{FF2B5EF4-FFF2-40B4-BE49-F238E27FC236}">
                <a16:creationId xmlns:a16="http://schemas.microsoft.com/office/drawing/2014/main" id="{3B77189D-B31D-714B-A2AB-755FAACAF05B}"/>
              </a:ext>
            </a:extLst>
          </p:cNvPr>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es-ES_tradnl" sz="1100" b="1" spc="-15" dirty="0">
                <a:solidFill>
                  <a:srgbClr val="FFFFFF"/>
                </a:solidFill>
                <a:latin typeface="Arial"/>
                <a:cs typeface="Arial"/>
              </a:rPr>
              <a:t>25/11/ </a:t>
            </a:r>
            <a:r>
              <a:rPr lang="es-ES_tradnl" sz="1100" b="1" spc="-30" dirty="0">
                <a:solidFill>
                  <a:srgbClr val="FFFFFF"/>
                </a:solidFill>
                <a:latin typeface="Arial"/>
                <a:cs typeface="Arial"/>
              </a:rPr>
              <a:t>2020</a:t>
            </a:r>
            <a:r>
              <a:rPr lang="es-ES_tradnl" sz="1100" b="1" spc="-135" dirty="0">
                <a:solidFill>
                  <a:srgbClr val="FFFFFF"/>
                </a:solidFill>
                <a:latin typeface="Arial"/>
                <a:cs typeface="Arial"/>
              </a:rPr>
              <a:t> </a:t>
            </a:r>
            <a:endParaRPr lang="es-ES_tradnl" sz="1100" dirty="0">
              <a:latin typeface="Arial"/>
              <a:cs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2741" y="0"/>
            <a:ext cx="4149472" cy="558800"/>
          </a:xfrm>
          <a:prstGeom prst="rect">
            <a:avLst/>
          </a:prstGeom>
        </p:spPr>
        <p:txBody>
          <a:bodyPr vert="horz" wrap="square" lIns="0" tIns="12700" rIns="0" bIns="0" rtlCol="0">
            <a:spAutoFit/>
          </a:bodyPr>
          <a:lstStyle/>
          <a:p>
            <a:pPr marL="12700">
              <a:lnSpc>
                <a:spcPct val="100000"/>
              </a:lnSpc>
              <a:spcBef>
                <a:spcPts val="100"/>
              </a:spcBef>
            </a:pPr>
            <a:r>
              <a:rPr lang="es-ES_tradnl" sz="3500" spc="-5" dirty="0"/>
              <a:t>Consolidación</a:t>
            </a:r>
            <a:endParaRPr lang="es-ES_tradnl" sz="3500" dirty="0"/>
          </a:p>
        </p:txBody>
      </p:sp>
      <p:grpSp>
        <p:nvGrpSpPr>
          <p:cNvPr id="3" name="object 3"/>
          <p:cNvGrpSpPr/>
          <p:nvPr/>
        </p:nvGrpSpPr>
        <p:grpSpPr>
          <a:xfrm>
            <a:off x="4463789" y="1907133"/>
            <a:ext cx="5373370" cy="2940050"/>
            <a:chOff x="4463789" y="1907133"/>
            <a:chExt cx="5373370" cy="2940050"/>
          </a:xfrm>
        </p:grpSpPr>
        <p:sp>
          <p:nvSpPr>
            <p:cNvPr id="4" name="object 4"/>
            <p:cNvSpPr/>
            <p:nvPr/>
          </p:nvSpPr>
          <p:spPr>
            <a:xfrm>
              <a:off x="4463789" y="1907133"/>
              <a:ext cx="3297916" cy="1796423"/>
            </a:xfrm>
            <a:prstGeom prst="rect">
              <a:avLst/>
            </a:prstGeom>
            <a:blipFill>
              <a:blip r:embed="rId2" cstate="print"/>
              <a:stretch>
                <a:fillRect/>
              </a:stretch>
            </a:blipFill>
          </p:spPr>
          <p:txBody>
            <a:bodyPr wrap="square" lIns="0" tIns="0" rIns="0" bIns="0" rtlCol="0"/>
            <a:lstStyle/>
            <a:p>
              <a:endParaRPr lang="es-ES_tradnl" dirty="0"/>
            </a:p>
          </p:txBody>
        </p:sp>
        <p:sp>
          <p:nvSpPr>
            <p:cNvPr id="5" name="object 5"/>
            <p:cNvSpPr/>
            <p:nvPr/>
          </p:nvSpPr>
          <p:spPr>
            <a:xfrm>
              <a:off x="5562498" y="2560231"/>
              <a:ext cx="3297910" cy="1796422"/>
            </a:xfrm>
            <a:prstGeom prst="rect">
              <a:avLst/>
            </a:prstGeom>
            <a:blipFill>
              <a:blip r:embed="rId2" cstate="print"/>
              <a:stretch>
                <a:fillRect/>
              </a:stretch>
            </a:blipFill>
          </p:spPr>
          <p:txBody>
            <a:bodyPr wrap="square" lIns="0" tIns="0" rIns="0" bIns="0" rtlCol="0"/>
            <a:lstStyle/>
            <a:p>
              <a:endParaRPr lang="es-ES_tradnl" dirty="0"/>
            </a:p>
          </p:txBody>
        </p:sp>
        <p:sp>
          <p:nvSpPr>
            <p:cNvPr id="6" name="object 6"/>
            <p:cNvSpPr/>
            <p:nvPr/>
          </p:nvSpPr>
          <p:spPr>
            <a:xfrm>
              <a:off x="6538633" y="3050463"/>
              <a:ext cx="3297910" cy="1796423"/>
            </a:xfrm>
            <a:prstGeom prst="rect">
              <a:avLst/>
            </a:prstGeom>
            <a:blipFill>
              <a:blip r:embed="rId2" cstate="print"/>
              <a:stretch>
                <a:fillRect/>
              </a:stretch>
            </a:blipFill>
          </p:spPr>
          <p:txBody>
            <a:bodyPr wrap="square" lIns="0" tIns="0" rIns="0" bIns="0" rtlCol="0"/>
            <a:lstStyle/>
            <a:p>
              <a:endParaRPr lang="es-ES_tradnl" dirty="0"/>
            </a:p>
          </p:txBody>
        </p:sp>
      </p:grpSp>
      <p:sp>
        <p:nvSpPr>
          <p:cNvPr id="7" name="object 7"/>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es-ES_tradnl" sz="1100" b="1" spc="-25" dirty="0">
                <a:solidFill>
                  <a:srgbClr val="FFFFFF"/>
                </a:solidFill>
                <a:latin typeface="Arial"/>
                <a:cs typeface="Arial"/>
              </a:rPr>
              <a:t>pág. </a:t>
            </a:r>
            <a:r>
              <a:rPr lang="es-ES_tradnl" sz="1100" b="1" spc="-95" dirty="0">
                <a:solidFill>
                  <a:srgbClr val="FFFFFF"/>
                </a:solidFill>
                <a:latin typeface="Arial"/>
                <a:cs typeface="Arial"/>
              </a:rPr>
              <a:t> </a:t>
            </a:r>
            <a:fld id="{81D60167-4931-47E6-BA6A-407CBD079E47}" type="slidenum">
              <a:rPr lang="es-ES_tradnl" sz="1100" b="1" smtClean="0">
                <a:solidFill>
                  <a:srgbClr val="FFFFFF"/>
                </a:solidFill>
                <a:latin typeface="Arial"/>
                <a:cs typeface="Arial"/>
              </a:rPr>
              <a:t>32</a:t>
            </a:fld>
            <a:endParaRPr lang="es-ES_tradnl" sz="1100" dirty="0">
              <a:latin typeface="Arial"/>
              <a:cs typeface="Arial"/>
            </a:endParaRPr>
          </a:p>
        </p:txBody>
      </p:sp>
      <p:sp>
        <p:nvSpPr>
          <p:cNvPr id="8" name="object 8"/>
          <p:cNvSpPr txBox="1"/>
          <p:nvPr/>
        </p:nvSpPr>
        <p:spPr>
          <a:xfrm>
            <a:off x="76573" y="7343621"/>
            <a:ext cx="201615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EJERCICIO</a:t>
            </a:r>
            <a:r>
              <a:rPr lang="es-ES_tradnl" sz="1100" b="1" spc="-105" dirty="0">
                <a:solidFill>
                  <a:srgbClr val="FFFFFF"/>
                </a:solidFill>
                <a:latin typeface="Arial"/>
                <a:cs typeface="Arial"/>
              </a:rPr>
              <a:t> </a:t>
            </a:r>
            <a:r>
              <a:rPr lang="es-ES_tradnl" sz="1100" b="1" spc="-35" dirty="0">
                <a:solidFill>
                  <a:srgbClr val="FFFFFF"/>
                </a:solidFill>
                <a:latin typeface="Arial"/>
                <a:cs typeface="Arial"/>
              </a:rPr>
              <a:t> DE SIMULACIÓN</a:t>
            </a:r>
            <a:endParaRPr lang="es-ES_tradnl" sz="1100" dirty="0">
              <a:latin typeface="Arial"/>
              <a:cs typeface="Arial"/>
            </a:endParaRPr>
          </a:p>
        </p:txBody>
      </p:sp>
      <p:sp>
        <p:nvSpPr>
          <p:cNvPr id="9" name="object 9"/>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NUEVO CORONAVIRUS (COVID-19)</a:t>
            </a:r>
            <a:r>
              <a:rPr lang="es-ES_tradnl" sz="1100" b="1" spc="-90" dirty="0">
                <a:solidFill>
                  <a:srgbClr val="FFFFFF"/>
                </a:solidFill>
                <a:latin typeface="Arial"/>
                <a:cs typeface="Arial"/>
              </a:rPr>
              <a:t> </a:t>
            </a:r>
            <a:endParaRPr lang="es-ES_tradnl" sz="1100" dirty="0">
              <a:latin typeface="Arial"/>
              <a:cs typeface="Arial"/>
            </a:endParaRPr>
          </a:p>
        </p:txBody>
      </p:sp>
      <p:sp>
        <p:nvSpPr>
          <p:cNvPr id="11" name="object 9">
            <a:extLst>
              <a:ext uri="{FF2B5EF4-FFF2-40B4-BE49-F238E27FC236}">
                <a16:creationId xmlns:a16="http://schemas.microsoft.com/office/drawing/2014/main" id="{FBD90E16-22CB-E449-9AD2-977F3DD73EAF}"/>
              </a:ext>
            </a:extLst>
          </p:cNvPr>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es-ES_tradnl" sz="1100" b="1" spc="-15" dirty="0">
                <a:solidFill>
                  <a:srgbClr val="FFFFFF"/>
                </a:solidFill>
                <a:latin typeface="Arial"/>
                <a:cs typeface="Arial"/>
              </a:rPr>
              <a:t>25/11/ </a:t>
            </a:r>
            <a:r>
              <a:rPr lang="es-ES_tradnl" sz="1100" b="1" spc="-30" dirty="0">
                <a:solidFill>
                  <a:srgbClr val="FFFFFF"/>
                </a:solidFill>
                <a:latin typeface="Arial"/>
                <a:cs typeface="Arial"/>
              </a:rPr>
              <a:t>2020</a:t>
            </a:r>
            <a:r>
              <a:rPr lang="es-ES_tradnl" sz="1100" b="1" spc="-135" dirty="0">
                <a:solidFill>
                  <a:srgbClr val="FFFFFF"/>
                </a:solidFill>
                <a:latin typeface="Arial"/>
                <a:cs typeface="Arial"/>
              </a:rPr>
              <a:t> </a:t>
            </a:r>
            <a:endParaRPr lang="es-ES_tradnl" sz="1100" dirty="0">
              <a:latin typeface="Arial"/>
              <a:cs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lang="es-ES_tradnl" dirty="0"/>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lang="es-ES_tradnl" dirty="0"/>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lang="es-ES_tradnl" dirty="0"/>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lang="es-ES_tradnl" dirty="0"/>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lang="es-ES_tradnl" dirty="0"/>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lang="es-ES_tradnl" dirty="0"/>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lang="es-ES_tradnl" dirty="0"/>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lang="es-ES_tradnl" dirty="0"/>
            </a:p>
          </p:txBody>
        </p:sp>
      </p:grpSp>
      <p:sp>
        <p:nvSpPr>
          <p:cNvPr id="18" name="object 18"/>
          <p:cNvSpPr txBox="1">
            <a:spLocks noGrp="1"/>
          </p:cNvSpPr>
          <p:nvPr>
            <p:ph type="title"/>
          </p:nvPr>
        </p:nvSpPr>
        <p:spPr>
          <a:xfrm>
            <a:off x="212741" y="0"/>
            <a:ext cx="10322435" cy="551433"/>
          </a:xfrm>
          <a:prstGeom prst="rect">
            <a:avLst/>
          </a:prstGeom>
        </p:spPr>
        <p:txBody>
          <a:bodyPr vert="horz" wrap="square" lIns="0" tIns="12700" rIns="0" bIns="0" rtlCol="0">
            <a:spAutoFit/>
          </a:bodyPr>
          <a:lstStyle/>
          <a:p>
            <a:pPr marL="12700">
              <a:lnSpc>
                <a:spcPct val="100000"/>
              </a:lnSpc>
              <a:spcBef>
                <a:spcPts val="100"/>
              </a:spcBef>
            </a:pPr>
            <a:r>
              <a:rPr lang="es-ES_tradnl" sz="3500" spc="-5" dirty="0"/>
              <a:t>Formulario de evaluación para los participantes</a:t>
            </a:r>
            <a:endParaRPr lang="es-ES_tradnl" sz="3500" dirty="0"/>
          </a:p>
        </p:txBody>
      </p:sp>
      <p:sp>
        <p:nvSpPr>
          <p:cNvPr id="19" name="object 19"/>
          <p:cNvSpPr/>
          <p:nvPr/>
        </p:nvSpPr>
        <p:spPr>
          <a:xfrm>
            <a:off x="612648" y="1304543"/>
            <a:ext cx="4514088" cy="539800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20" name="object 20"/>
          <p:cNvSpPr txBox="1"/>
          <p:nvPr/>
        </p:nvSpPr>
        <p:spPr>
          <a:xfrm>
            <a:off x="5492770" y="2711703"/>
            <a:ext cx="3879215" cy="1906932"/>
          </a:xfrm>
          <a:prstGeom prst="rect">
            <a:avLst/>
          </a:prstGeom>
        </p:spPr>
        <p:txBody>
          <a:bodyPr vert="horz" wrap="square" lIns="0" tIns="21590" rIns="0" bIns="0" rtlCol="0">
            <a:spAutoFit/>
          </a:bodyPr>
          <a:lstStyle/>
          <a:p>
            <a:pPr marL="12700" marR="5080">
              <a:lnSpc>
                <a:spcPct val="97600"/>
              </a:lnSpc>
              <a:spcBef>
                <a:spcPts val="170"/>
              </a:spcBef>
            </a:pPr>
            <a:r>
              <a:rPr lang="es-ES_tradnl" sz="2500" i="1" spc="-60" dirty="0">
                <a:latin typeface="Arial"/>
                <a:cs typeface="Arial"/>
              </a:rPr>
              <a:t>Sus comentarios nos ayudarán a mantener y mejorar la calidad y la relevancia de los ejercicios de simulación en el futuro.</a:t>
            </a:r>
            <a:endParaRPr lang="es-ES_tradnl" sz="2500" dirty="0">
              <a:latin typeface="Arial"/>
              <a:cs typeface="Arial"/>
            </a:endParaRPr>
          </a:p>
        </p:txBody>
      </p:sp>
      <p:sp>
        <p:nvSpPr>
          <p:cNvPr id="21" name="object 21"/>
          <p:cNvSpPr/>
          <p:nvPr/>
        </p:nvSpPr>
        <p:spPr>
          <a:xfrm>
            <a:off x="6876007" y="4938806"/>
            <a:ext cx="490462" cy="582430"/>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22" name="object 22"/>
          <p:cNvSpPr txBox="1"/>
          <p:nvPr/>
        </p:nvSpPr>
        <p:spPr>
          <a:xfrm>
            <a:off x="7463959" y="5063744"/>
            <a:ext cx="873760" cy="335989"/>
          </a:xfrm>
          <a:prstGeom prst="rect">
            <a:avLst/>
          </a:prstGeom>
        </p:spPr>
        <p:txBody>
          <a:bodyPr vert="horz" wrap="square" lIns="0" tIns="12700" rIns="0" bIns="0" rtlCol="0">
            <a:spAutoFit/>
          </a:bodyPr>
          <a:lstStyle/>
          <a:p>
            <a:pPr marL="12700">
              <a:lnSpc>
                <a:spcPct val="100000"/>
              </a:lnSpc>
              <a:spcBef>
                <a:spcPts val="100"/>
              </a:spcBef>
            </a:pPr>
            <a:r>
              <a:rPr lang="es-ES_tradnl" sz="2100" b="1" dirty="0">
                <a:solidFill>
                  <a:srgbClr val="0070C0"/>
                </a:solidFill>
                <a:latin typeface="Arial"/>
                <a:cs typeface="Arial"/>
              </a:rPr>
              <a:t>5 min.</a:t>
            </a:r>
            <a:endParaRPr lang="es-ES_tradnl" sz="2100" dirty="0">
              <a:latin typeface="Arial"/>
              <a:cs typeface="Arial"/>
            </a:endParaRPr>
          </a:p>
        </p:txBody>
      </p:sp>
      <p:sp>
        <p:nvSpPr>
          <p:cNvPr id="23" name="object 23"/>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es-ES_tradnl" sz="1100" b="1" spc="-25" dirty="0">
                <a:solidFill>
                  <a:srgbClr val="FFFFFF"/>
                </a:solidFill>
                <a:latin typeface="Arial"/>
                <a:cs typeface="Arial"/>
              </a:rPr>
              <a:t>pág. </a:t>
            </a:r>
            <a:r>
              <a:rPr lang="es-ES_tradnl" sz="1100" b="1" spc="-95" dirty="0">
                <a:solidFill>
                  <a:srgbClr val="FFFFFF"/>
                </a:solidFill>
                <a:latin typeface="Arial"/>
                <a:cs typeface="Arial"/>
              </a:rPr>
              <a:t> </a:t>
            </a:r>
            <a:fld id="{81D60167-4931-47E6-BA6A-407CBD079E47}" type="slidenum">
              <a:rPr lang="es-ES_tradnl" sz="1100" b="1" smtClean="0">
                <a:solidFill>
                  <a:srgbClr val="FFFFFF"/>
                </a:solidFill>
                <a:latin typeface="Arial"/>
                <a:cs typeface="Arial"/>
              </a:rPr>
              <a:t>33</a:t>
            </a:fld>
            <a:endParaRPr lang="es-ES_tradnl" sz="1100" dirty="0">
              <a:latin typeface="Arial"/>
              <a:cs typeface="Arial"/>
            </a:endParaRPr>
          </a:p>
        </p:txBody>
      </p:sp>
      <p:sp>
        <p:nvSpPr>
          <p:cNvPr id="24" name="object 24"/>
          <p:cNvSpPr txBox="1"/>
          <p:nvPr/>
        </p:nvSpPr>
        <p:spPr>
          <a:xfrm>
            <a:off x="76573" y="7316241"/>
            <a:ext cx="1911506"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EJERCICIO</a:t>
            </a:r>
            <a:r>
              <a:rPr lang="es-ES_tradnl" sz="1100" b="1" spc="-105" dirty="0">
                <a:solidFill>
                  <a:srgbClr val="FFFFFF"/>
                </a:solidFill>
                <a:latin typeface="Arial"/>
                <a:cs typeface="Arial"/>
              </a:rPr>
              <a:t> </a:t>
            </a:r>
            <a:r>
              <a:rPr lang="es-ES_tradnl" sz="1100" b="1" spc="-35" dirty="0">
                <a:solidFill>
                  <a:srgbClr val="FFFFFF"/>
                </a:solidFill>
                <a:latin typeface="Arial"/>
                <a:cs typeface="Arial"/>
              </a:rPr>
              <a:t> DE SIMULACIÓN</a:t>
            </a:r>
            <a:endParaRPr lang="es-ES_tradnl" sz="1100" dirty="0">
              <a:latin typeface="Arial"/>
              <a:cs typeface="Arial"/>
            </a:endParaRPr>
          </a:p>
        </p:txBody>
      </p:sp>
      <p:sp>
        <p:nvSpPr>
          <p:cNvPr id="25" name="object 25"/>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NUEVO CORONAVIRUS (COVID-19)</a:t>
            </a:r>
            <a:r>
              <a:rPr lang="es-ES_tradnl" sz="1100" b="1" spc="-90" dirty="0">
                <a:solidFill>
                  <a:srgbClr val="FFFFFF"/>
                </a:solidFill>
                <a:latin typeface="Arial"/>
                <a:cs typeface="Arial"/>
              </a:rPr>
              <a:t> </a:t>
            </a:r>
            <a:endParaRPr lang="es-ES_tradnl" sz="1100" dirty="0">
              <a:latin typeface="Arial"/>
              <a:cs typeface="Arial"/>
            </a:endParaRPr>
          </a:p>
        </p:txBody>
      </p:sp>
      <p:sp>
        <p:nvSpPr>
          <p:cNvPr id="27" name="object 9">
            <a:extLst>
              <a:ext uri="{FF2B5EF4-FFF2-40B4-BE49-F238E27FC236}">
                <a16:creationId xmlns:a16="http://schemas.microsoft.com/office/drawing/2014/main" id="{0E3A6C43-1D0A-0045-B027-9415C99CCB62}"/>
              </a:ext>
            </a:extLst>
          </p:cNvPr>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es-ES_tradnl" sz="1100" b="1" spc="-15" dirty="0">
                <a:solidFill>
                  <a:srgbClr val="FFFFFF"/>
                </a:solidFill>
                <a:latin typeface="Arial"/>
                <a:cs typeface="Arial"/>
              </a:rPr>
              <a:t>25/11/ </a:t>
            </a:r>
            <a:r>
              <a:rPr lang="es-ES_tradnl" sz="1100" b="1" spc="-30" dirty="0">
                <a:solidFill>
                  <a:srgbClr val="FFFFFF"/>
                </a:solidFill>
                <a:latin typeface="Arial"/>
                <a:cs typeface="Arial"/>
              </a:rPr>
              <a:t>2020</a:t>
            </a:r>
            <a:r>
              <a:rPr lang="es-ES_tradnl" sz="1100" b="1" spc="-135" dirty="0">
                <a:solidFill>
                  <a:srgbClr val="FFFFFF"/>
                </a:solidFill>
                <a:latin typeface="Arial"/>
                <a:cs typeface="Arial"/>
              </a:rPr>
              <a:t> </a:t>
            </a:r>
            <a:endParaRPr lang="es-ES_tradnl" sz="1100" dirty="0">
              <a:latin typeface="Arial"/>
              <a:cs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2741" y="0"/>
            <a:ext cx="8029559" cy="558800"/>
          </a:xfrm>
          <a:prstGeom prst="rect">
            <a:avLst/>
          </a:prstGeom>
        </p:spPr>
        <p:txBody>
          <a:bodyPr vert="horz" wrap="square" lIns="0" tIns="12700" rIns="0" bIns="0" rtlCol="0">
            <a:spAutoFit/>
          </a:bodyPr>
          <a:lstStyle/>
          <a:p>
            <a:pPr marL="12700">
              <a:lnSpc>
                <a:spcPct val="100000"/>
              </a:lnSpc>
              <a:spcBef>
                <a:spcPts val="100"/>
              </a:spcBef>
            </a:pPr>
            <a:r>
              <a:rPr lang="es-ES_tradnl" sz="3500" b="1" dirty="0">
                <a:solidFill>
                  <a:srgbClr val="FFFFFF"/>
                </a:solidFill>
                <a:latin typeface="Arial"/>
                <a:cs typeface="Arial"/>
              </a:rPr>
              <a:t>Próximos pasos y resumen</a:t>
            </a:r>
            <a:r>
              <a:rPr lang="es-ES_tradnl" sz="3500" b="1" spc="-50" dirty="0">
                <a:solidFill>
                  <a:srgbClr val="FFFFFF"/>
                </a:solidFill>
                <a:latin typeface="Arial"/>
                <a:cs typeface="Arial"/>
              </a:rPr>
              <a:t> </a:t>
            </a:r>
            <a:endParaRPr lang="es-ES_tradnl" sz="3500" dirty="0">
              <a:latin typeface="Arial"/>
              <a:cs typeface="Arial"/>
            </a:endParaRPr>
          </a:p>
        </p:txBody>
      </p:sp>
      <p:sp>
        <p:nvSpPr>
          <p:cNvPr id="3" name="object 3"/>
          <p:cNvSpPr/>
          <p:nvPr/>
        </p:nvSpPr>
        <p:spPr>
          <a:xfrm>
            <a:off x="1476514" y="1389409"/>
            <a:ext cx="7314842" cy="4756577"/>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4" name="object 4"/>
          <p:cNvSpPr txBox="1"/>
          <p:nvPr/>
        </p:nvSpPr>
        <p:spPr>
          <a:xfrm>
            <a:off x="3871872" y="4811267"/>
            <a:ext cx="2527300" cy="997709"/>
          </a:xfrm>
          <a:prstGeom prst="rect">
            <a:avLst/>
          </a:prstGeom>
        </p:spPr>
        <p:txBody>
          <a:bodyPr vert="horz" wrap="square" lIns="0" tIns="12700" rIns="0" bIns="0" rtlCol="0">
            <a:spAutoFit/>
          </a:bodyPr>
          <a:lstStyle/>
          <a:p>
            <a:pPr marL="12700">
              <a:lnSpc>
                <a:spcPct val="100000"/>
              </a:lnSpc>
              <a:spcBef>
                <a:spcPts val="100"/>
              </a:spcBef>
            </a:pPr>
            <a:r>
              <a:rPr lang="es-ES_tradnl" sz="3200" b="1" spc="-25" dirty="0">
                <a:solidFill>
                  <a:srgbClr val="0070C0"/>
                </a:solidFill>
                <a:latin typeface="Arial"/>
                <a:cs typeface="Arial"/>
              </a:rPr>
              <a:t>PRÓXIMOS PASOS</a:t>
            </a:r>
            <a:r>
              <a:rPr lang="es-ES_tradnl" sz="3200" b="1" spc="-110" dirty="0">
                <a:solidFill>
                  <a:srgbClr val="0070C0"/>
                </a:solidFill>
                <a:latin typeface="Arial"/>
                <a:cs typeface="Arial"/>
              </a:rPr>
              <a:t> </a:t>
            </a:r>
            <a:endParaRPr lang="es-ES_tradnl" sz="3200" dirty="0">
              <a:latin typeface="Arial"/>
              <a:cs typeface="Arial"/>
            </a:endParaRPr>
          </a:p>
        </p:txBody>
      </p:sp>
      <p:sp>
        <p:nvSpPr>
          <p:cNvPr id="5" name="object 5"/>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es-ES_tradnl" sz="1100" b="1" spc="-25" dirty="0">
                <a:solidFill>
                  <a:srgbClr val="FFFFFF"/>
                </a:solidFill>
                <a:latin typeface="Arial"/>
                <a:cs typeface="Arial"/>
              </a:rPr>
              <a:t>pág. </a:t>
            </a:r>
            <a:r>
              <a:rPr lang="es-ES_tradnl" sz="1100" b="1" spc="-95" dirty="0">
                <a:solidFill>
                  <a:srgbClr val="FFFFFF"/>
                </a:solidFill>
                <a:latin typeface="Arial"/>
                <a:cs typeface="Arial"/>
              </a:rPr>
              <a:t> </a:t>
            </a:r>
            <a:fld id="{81D60167-4931-47E6-BA6A-407CBD079E47}" type="slidenum">
              <a:rPr lang="es-ES_tradnl" sz="1100" b="1" smtClean="0">
                <a:solidFill>
                  <a:srgbClr val="FFFFFF"/>
                </a:solidFill>
                <a:latin typeface="Arial"/>
                <a:cs typeface="Arial"/>
              </a:rPr>
              <a:t>34</a:t>
            </a:fld>
            <a:endParaRPr lang="es-ES_tradnl" sz="1100" dirty="0">
              <a:latin typeface="Arial"/>
              <a:cs typeface="Arial"/>
            </a:endParaRPr>
          </a:p>
        </p:txBody>
      </p:sp>
      <p:sp>
        <p:nvSpPr>
          <p:cNvPr id="6" name="object 6"/>
          <p:cNvSpPr txBox="1"/>
          <p:nvPr/>
        </p:nvSpPr>
        <p:spPr>
          <a:xfrm>
            <a:off x="76572" y="7316241"/>
            <a:ext cx="2145927"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EJERCICIO</a:t>
            </a:r>
            <a:r>
              <a:rPr lang="es-ES_tradnl" sz="1100" b="1" spc="-105" dirty="0">
                <a:solidFill>
                  <a:srgbClr val="FFFFFF"/>
                </a:solidFill>
                <a:latin typeface="Arial"/>
                <a:cs typeface="Arial"/>
              </a:rPr>
              <a:t> </a:t>
            </a:r>
            <a:r>
              <a:rPr lang="es-ES_tradnl" sz="1100" b="1" spc="-35" dirty="0">
                <a:solidFill>
                  <a:srgbClr val="FFFFFF"/>
                </a:solidFill>
                <a:latin typeface="Arial"/>
                <a:cs typeface="Arial"/>
              </a:rPr>
              <a:t> DE SIMULACIÓN</a:t>
            </a:r>
            <a:endParaRPr lang="es-ES_tradnl" sz="1100" dirty="0">
              <a:latin typeface="Arial"/>
              <a:cs typeface="Arial"/>
            </a:endParaRPr>
          </a:p>
        </p:txBody>
      </p:sp>
      <p:sp>
        <p:nvSpPr>
          <p:cNvPr id="7" name="object 7"/>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NUEVO CORONAVIRUS (COVID-19)</a:t>
            </a:r>
            <a:r>
              <a:rPr lang="es-ES_tradnl" sz="1100" b="1" spc="-90" dirty="0">
                <a:solidFill>
                  <a:srgbClr val="FFFFFF"/>
                </a:solidFill>
                <a:latin typeface="Arial"/>
                <a:cs typeface="Arial"/>
              </a:rPr>
              <a:t> </a:t>
            </a:r>
            <a:endParaRPr lang="es-ES_tradnl" sz="1100" dirty="0">
              <a:latin typeface="Arial"/>
              <a:cs typeface="Arial"/>
            </a:endParaRPr>
          </a:p>
        </p:txBody>
      </p:sp>
      <p:sp>
        <p:nvSpPr>
          <p:cNvPr id="9" name="object 9">
            <a:extLst>
              <a:ext uri="{FF2B5EF4-FFF2-40B4-BE49-F238E27FC236}">
                <a16:creationId xmlns:a16="http://schemas.microsoft.com/office/drawing/2014/main" id="{4DED6B5F-BC55-BC4C-983F-82B96F4207F1}"/>
              </a:ext>
            </a:extLst>
          </p:cNvPr>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es-ES_tradnl" sz="1100" b="1" spc="-15" dirty="0">
                <a:solidFill>
                  <a:srgbClr val="FFFFFF"/>
                </a:solidFill>
                <a:latin typeface="Arial"/>
                <a:cs typeface="Arial"/>
              </a:rPr>
              <a:t>25/11/ </a:t>
            </a:r>
            <a:r>
              <a:rPr lang="es-ES_tradnl" sz="1100" b="1" spc="-30" dirty="0">
                <a:solidFill>
                  <a:srgbClr val="FFFFFF"/>
                </a:solidFill>
                <a:latin typeface="Arial"/>
                <a:cs typeface="Arial"/>
              </a:rPr>
              <a:t>2020</a:t>
            </a:r>
            <a:r>
              <a:rPr lang="es-ES_tradnl" sz="1100" b="1" spc="-135" dirty="0">
                <a:solidFill>
                  <a:srgbClr val="FFFFFF"/>
                </a:solidFill>
                <a:latin typeface="Arial"/>
                <a:cs typeface="Arial"/>
              </a:rPr>
              <a:t> </a:t>
            </a:r>
            <a:endParaRPr lang="es-ES_tradnl" sz="1100" dirty="0">
              <a:latin typeface="Arial"/>
              <a:cs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lang="es-ES_tradnl" dirty="0"/>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lang="es-ES_tradnl" dirty="0"/>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lang="es-ES_tradnl" dirty="0"/>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lang="es-ES_tradnl" dirty="0"/>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lang="es-ES_tradnl" dirty="0"/>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lang="es-ES_tradnl" dirty="0"/>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lang="es-ES_tradnl" dirty="0"/>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lang="es-ES_tradnl" dirty="0"/>
            </a:p>
          </p:txBody>
        </p:sp>
      </p:grpSp>
      <p:sp>
        <p:nvSpPr>
          <p:cNvPr id="18" name="object 18"/>
          <p:cNvSpPr txBox="1"/>
          <p:nvPr/>
        </p:nvSpPr>
        <p:spPr>
          <a:xfrm>
            <a:off x="76573" y="7303007"/>
            <a:ext cx="2014902" cy="182101"/>
          </a:xfrm>
          <a:prstGeom prst="rect">
            <a:avLst/>
          </a:prstGeom>
        </p:spPr>
        <p:txBody>
          <a:bodyPr vert="horz" wrap="square" lIns="0" tIns="12700" rIns="0" bIns="0" rtlCol="0">
            <a:spAutoFit/>
          </a:bodyPr>
          <a:lstStyle/>
          <a:p>
            <a:pPr marL="12700">
              <a:lnSpc>
                <a:spcPct val="100000"/>
              </a:lnSpc>
              <a:spcBef>
                <a:spcPts val="100"/>
              </a:spcBef>
            </a:pPr>
            <a:r>
              <a:rPr lang="es-ES_tradnl" sz="1100" b="1" spc="-30" dirty="0">
                <a:solidFill>
                  <a:srgbClr val="FFFFFF"/>
                </a:solidFill>
                <a:latin typeface="Arial"/>
                <a:cs typeface="Arial"/>
              </a:rPr>
              <a:t>EJERCICIO</a:t>
            </a:r>
            <a:r>
              <a:rPr lang="es-ES_tradnl" sz="1100" b="1" spc="-105" dirty="0">
                <a:solidFill>
                  <a:srgbClr val="FFFFFF"/>
                </a:solidFill>
                <a:latin typeface="Arial"/>
                <a:cs typeface="Arial"/>
              </a:rPr>
              <a:t> </a:t>
            </a:r>
            <a:r>
              <a:rPr lang="es-ES_tradnl" sz="1100" b="1" spc="-35" dirty="0">
                <a:solidFill>
                  <a:srgbClr val="FFFFFF"/>
                </a:solidFill>
                <a:latin typeface="Arial"/>
                <a:cs typeface="Arial"/>
              </a:rPr>
              <a:t> DE SIMULACIÓN</a:t>
            </a:r>
            <a:endParaRPr lang="es-ES_tradnl" sz="1100" dirty="0">
              <a:latin typeface="Arial"/>
              <a:cs typeface="Arial"/>
            </a:endParaRPr>
          </a:p>
        </p:txBody>
      </p:sp>
      <p:sp>
        <p:nvSpPr>
          <p:cNvPr id="19" name="object 19"/>
          <p:cNvSpPr txBox="1"/>
          <p:nvPr/>
        </p:nvSpPr>
        <p:spPr>
          <a:xfrm>
            <a:off x="2092723" y="7303007"/>
            <a:ext cx="2269490" cy="182101"/>
          </a:xfrm>
          <a:prstGeom prst="rect">
            <a:avLst/>
          </a:prstGeom>
        </p:spPr>
        <p:txBody>
          <a:bodyPr vert="horz" wrap="square" lIns="0" tIns="12700" rIns="0" bIns="0" rtlCol="0">
            <a:spAutoFit/>
          </a:bodyPr>
          <a:lstStyle/>
          <a:p>
            <a:pPr marL="12700">
              <a:lnSpc>
                <a:spcPct val="100000"/>
              </a:lnSpc>
              <a:spcBef>
                <a:spcPts val="100"/>
              </a:spcBef>
            </a:pPr>
            <a:r>
              <a:rPr lang="es-ES_tradnl" sz="1100" b="1" spc="-30" dirty="0">
                <a:solidFill>
                  <a:srgbClr val="FFFFFF"/>
                </a:solidFill>
                <a:latin typeface="Arial"/>
                <a:cs typeface="Arial"/>
              </a:rPr>
              <a:t>NUEVO CORONAVIRUS (COVID-19)</a:t>
            </a:r>
            <a:r>
              <a:rPr lang="es-ES_tradnl" sz="1100" b="1" spc="-90" dirty="0">
                <a:solidFill>
                  <a:srgbClr val="FFFFFF"/>
                </a:solidFill>
                <a:latin typeface="Arial"/>
                <a:cs typeface="Arial"/>
              </a:rPr>
              <a:t> </a:t>
            </a:r>
            <a:endParaRPr lang="es-ES_tradnl" sz="1100" dirty="0">
              <a:latin typeface="Arial"/>
              <a:cs typeface="Arial"/>
            </a:endParaRPr>
          </a:p>
        </p:txBody>
      </p:sp>
      <p:sp>
        <p:nvSpPr>
          <p:cNvPr id="20" name="object 20"/>
          <p:cNvSpPr txBox="1"/>
          <p:nvPr/>
        </p:nvSpPr>
        <p:spPr>
          <a:xfrm>
            <a:off x="9987171" y="7284707"/>
            <a:ext cx="522605" cy="182101"/>
          </a:xfrm>
          <a:prstGeom prst="rect">
            <a:avLst/>
          </a:prstGeom>
        </p:spPr>
        <p:txBody>
          <a:bodyPr vert="horz" wrap="square" lIns="0" tIns="12700" rIns="0" bIns="0" rtlCol="0">
            <a:spAutoFit/>
          </a:bodyPr>
          <a:lstStyle/>
          <a:p>
            <a:pPr marL="12700">
              <a:lnSpc>
                <a:spcPct val="100000"/>
              </a:lnSpc>
              <a:spcBef>
                <a:spcPts val="100"/>
              </a:spcBef>
            </a:pPr>
            <a:r>
              <a:rPr lang="es-ES_tradnl" sz="1100" b="1" spc="-25" dirty="0">
                <a:solidFill>
                  <a:srgbClr val="FFFFFF"/>
                </a:solidFill>
                <a:latin typeface="Arial"/>
                <a:cs typeface="Arial"/>
              </a:rPr>
              <a:t>pág. </a:t>
            </a:r>
            <a:r>
              <a:rPr lang="es-ES_tradnl" sz="1100" b="1" spc="-114" dirty="0">
                <a:solidFill>
                  <a:srgbClr val="FFFFFF"/>
                </a:solidFill>
                <a:latin typeface="Arial"/>
                <a:cs typeface="Arial"/>
              </a:rPr>
              <a:t> </a:t>
            </a:r>
            <a:r>
              <a:rPr lang="es-ES_tradnl" sz="1100" b="1" spc="-25" dirty="0">
                <a:solidFill>
                  <a:srgbClr val="FFFFFF"/>
                </a:solidFill>
                <a:latin typeface="Arial"/>
                <a:cs typeface="Arial"/>
              </a:rPr>
              <a:t>36</a:t>
            </a:r>
            <a:endParaRPr lang="es-ES_tradnl" sz="1100" dirty="0">
              <a:latin typeface="Arial"/>
              <a:cs typeface="Arial"/>
            </a:endParaRPr>
          </a:p>
        </p:txBody>
      </p:sp>
      <p:grpSp>
        <p:nvGrpSpPr>
          <p:cNvPr id="21" name="object 21"/>
          <p:cNvGrpSpPr/>
          <p:nvPr/>
        </p:nvGrpSpPr>
        <p:grpSpPr>
          <a:xfrm>
            <a:off x="0" y="4083673"/>
            <a:ext cx="10693400" cy="2538095"/>
            <a:chOff x="0" y="4083673"/>
            <a:chExt cx="10693400" cy="2538095"/>
          </a:xfrm>
        </p:grpSpPr>
        <p:sp>
          <p:nvSpPr>
            <p:cNvPr id="22" name="object 22"/>
            <p:cNvSpPr/>
            <p:nvPr/>
          </p:nvSpPr>
          <p:spPr>
            <a:xfrm>
              <a:off x="0" y="4083673"/>
              <a:ext cx="10693400" cy="2538095"/>
            </a:xfrm>
            <a:custGeom>
              <a:avLst/>
              <a:gdLst/>
              <a:ahLst/>
              <a:cxnLst/>
              <a:rect l="l" t="t" r="r" b="b"/>
              <a:pathLst>
                <a:path w="10693400" h="2538095">
                  <a:moveTo>
                    <a:pt x="10693400" y="0"/>
                  </a:moveTo>
                  <a:lnTo>
                    <a:pt x="0" y="0"/>
                  </a:lnTo>
                  <a:lnTo>
                    <a:pt x="0" y="2537688"/>
                  </a:lnTo>
                  <a:lnTo>
                    <a:pt x="10693400" y="2537688"/>
                  </a:lnTo>
                  <a:lnTo>
                    <a:pt x="10693400" y="0"/>
                  </a:lnTo>
                  <a:close/>
                </a:path>
              </a:pathLst>
            </a:custGeom>
            <a:solidFill>
              <a:srgbClr val="595959"/>
            </a:solidFill>
          </p:spPr>
          <p:txBody>
            <a:bodyPr wrap="square" lIns="0" tIns="0" rIns="0" bIns="0" rtlCol="0"/>
            <a:lstStyle/>
            <a:p>
              <a:endParaRPr lang="es-ES_tradnl" dirty="0"/>
            </a:p>
          </p:txBody>
        </p:sp>
        <p:sp>
          <p:nvSpPr>
            <p:cNvPr id="23" name="object 23"/>
            <p:cNvSpPr/>
            <p:nvPr/>
          </p:nvSpPr>
          <p:spPr>
            <a:xfrm>
              <a:off x="1085088" y="4614671"/>
              <a:ext cx="2167128" cy="189280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grpSp>
      <p:sp>
        <p:nvSpPr>
          <p:cNvPr id="24" name="object 24"/>
          <p:cNvSpPr txBox="1">
            <a:spLocks noGrp="1"/>
          </p:cNvSpPr>
          <p:nvPr>
            <p:ph type="title"/>
          </p:nvPr>
        </p:nvSpPr>
        <p:spPr>
          <a:prstGeom prst="rect">
            <a:avLst/>
          </a:prstGeom>
        </p:spPr>
        <p:txBody>
          <a:bodyPr vert="horz" wrap="square" lIns="0" tIns="12700" rIns="0" bIns="0" rtlCol="0">
            <a:spAutoFit/>
          </a:bodyPr>
          <a:lstStyle/>
          <a:p>
            <a:pPr marL="111760">
              <a:lnSpc>
                <a:spcPct val="100000"/>
              </a:lnSpc>
              <a:spcBef>
                <a:spcPts val="100"/>
              </a:spcBef>
            </a:pPr>
            <a:r>
              <a:rPr lang="es-ES_tradnl" dirty="0"/>
              <a:t>¡GRACIAS!</a:t>
            </a:r>
          </a:p>
        </p:txBody>
      </p:sp>
      <p:sp>
        <p:nvSpPr>
          <p:cNvPr id="25" name="object 25"/>
          <p:cNvSpPr txBox="1"/>
          <p:nvPr/>
        </p:nvSpPr>
        <p:spPr>
          <a:xfrm>
            <a:off x="1137258" y="4715860"/>
            <a:ext cx="1976945" cy="736548"/>
          </a:xfrm>
          <a:prstGeom prst="rect">
            <a:avLst/>
          </a:prstGeom>
        </p:spPr>
        <p:txBody>
          <a:bodyPr vert="horz" wrap="square" lIns="0" tIns="12700" rIns="0" bIns="0" rtlCol="0">
            <a:spAutoFit/>
          </a:bodyPr>
          <a:lstStyle/>
          <a:p>
            <a:pPr algn="ctr">
              <a:lnSpc>
                <a:spcPts val="1910"/>
              </a:lnSpc>
              <a:spcBef>
                <a:spcPts val="100"/>
              </a:spcBef>
            </a:pPr>
            <a:r>
              <a:rPr lang="es-ES_tradnl" sz="1400" b="1" spc="-15" dirty="0">
                <a:latin typeface="Arial"/>
                <a:cs typeface="Arial"/>
              </a:rPr>
              <a:t>Sitio web OMS: </a:t>
            </a:r>
          </a:p>
          <a:p>
            <a:pPr algn="ctr">
              <a:lnSpc>
                <a:spcPts val="1910"/>
              </a:lnSpc>
              <a:spcBef>
                <a:spcPts val="100"/>
              </a:spcBef>
            </a:pPr>
            <a:r>
              <a:rPr lang="es-ES_tradnl" sz="1400" b="1" spc="-15" dirty="0">
                <a:latin typeface="Arial"/>
                <a:cs typeface="Arial"/>
              </a:rPr>
              <a:t>emergencias COVID-19</a:t>
            </a:r>
            <a:endParaRPr lang="es-ES_tradnl" sz="1400" dirty="0">
              <a:latin typeface="Arial"/>
              <a:cs typeface="Arial"/>
            </a:endParaRPr>
          </a:p>
          <a:p>
            <a:pPr marL="1905" algn="ctr">
              <a:lnSpc>
                <a:spcPts val="1910"/>
              </a:lnSpc>
            </a:pPr>
            <a:endParaRPr lang="es-ES_tradnl" sz="1400" dirty="0">
              <a:latin typeface="Arial"/>
              <a:cs typeface="Arial"/>
            </a:endParaRPr>
          </a:p>
        </p:txBody>
      </p:sp>
      <p:sp>
        <p:nvSpPr>
          <p:cNvPr id="26" name="object 26"/>
          <p:cNvSpPr txBox="1"/>
          <p:nvPr/>
        </p:nvSpPr>
        <p:spPr>
          <a:xfrm>
            <a:off x="1740968" y="5244536"/>
            <a:ext cx="857885" cy="230832"/>
          </a:xfrm>
          <a:prstGeom prst="rect">
            <a:avLst/>
          </a:prstGeom>
        </p:spPr>
        <p:txBody>
          <a:bodyPr vert="horz" wrap="square" lIns="0" tIns="0" rIns="0" bIns="0" rtlCol="0">
            <a:spAutoFit/>
          </a:bodyPr>
          <a:lstStyle/>
          <a:p>
            <a:pPr>
              <a:lnSpc>
                <a:spcPts val="1770"/>
              </a:lnSpc>
            </a:pPr>
            <a:endParaRPr lang="es-ES_tradnl" sz="1600" dirty="0">
              <a:latin typeface="Arial"/>
              <a:cs typeface="Arial"/>
            </a:endParaRPr>
          </a:p>
        </p:txBody>
      </p:sp>
      <p:grpSp>
        <p:nvGrpSpPr>
          <p:cNvPr id="27" name="object 27"/>
          <p:cNvGrpSpPr/>
          <p:nvPr/>
        </p:nvGrpSpPr>
        <p:grpSpPr>
          <a:xfrm>
            <a:off x="1710998" y="4614671"/>
            <a:ext cx="4769485" cy="1892935"/>
            <a:chOff x="1710998" y="4614671"/>
            <a:chExt cx="4769485" cy="1892935"/>
          </a:xfrm>
        </p:grpSpPr>
        <p:sp>
          <p:nvSpPr>
            <p:cNvPr id="28" name="object 28"/>
            <p:cNvSpPr/>
            <p:nvPr/>
          </p:nvSpPr>
          <p:spPr>
            <a:xfrm>
              <a:off x="1710998" y="5238294"/>
              <a:ext cx="915564" cy="932458"/>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29" name="object 29"/>
            <p:cNvSpPr/>
            <p:nvPr/>
          </p:nvSpPr>
          <p:spPr>
            <a:xfrm>
              <a:off x="4312920" y="4614671"/>
              <a:ext cx="2167128" cy="1892808"/>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grpSp>
      <p:sp>
        <p:nvSpPr>
          <p:cNvPr id="30" name="object 30"/>
          <p:cNvSpPr txBox="1"/>
          <p:nvPr/>
        </p:nvSpPr>
        <p:spPr>
          <a:xfrm>
            <a:off x="1487168" y="6253417"/>
            <a:ext cx="1452628" cy="197490"/>
          </a:xfrm>
          <a:prstGeom prst="rect">
            <a:avLst/>
          </a:prstGeom>
        </p:spPr>
        <p:txBody>
          <a:bodyPr vert="horz" wrap="square" lIns="0" tIns="12700" rIns="0" bIns="0" rtlCol="0">
            <a:spAutoFit/>
          </a:bodyPr>
          <a:lstStyle/>
          <a:p>
            <a:pPr marL="12700">
              <a:lnSpc>
                <a:spcPct val="100000"/>
              </a:lnSpc>
              <a:spcBef>
                <a:spcPts val="100"/>
              </a:spcBef>
            </a:pPr>
            <a:r>
              <a:rPr lang="es-ES_tradnl" sz="1200" b="1" spc="10" dirty="0">
                <a:solidFill>
                  <a:srgbClr val="0070C0"/>
                </a:solidFill>
                <a:latin typeface="Arial"/>
                <a:cs typeface="Arial"/>
              </a:rPr>
              <a:t>Escanear o clic</a:t>
            </a:r>
            <a:r>
              <a:rPr lang="es-ES_tradnl" sz="1200" b="1" spc="-45" dirty="0">
                <a:solidFill>
                  <a:srgbClr val="0070C0"/>
                </a:solidFill>
                <a:latin typeface="Arial"/>
                <a:cs typeface="Arial"/>
              </a:rPr>
              <a:t> </a:t>
            </a:r>
            <a:endParaRPr lang="es-ES_tradnl" sz="1200" dirty="0">
              <a:latin typeface="Arial"/>
              <a:cs typeface="Arial"/>
            </a:endParaRPr>
          </a:p>
        </p:txBody>
      </p:sp>
      <p:sp>
        <p:nvSpPr>
          <p:cNvPr id="31" name="object 31"/>
          <p:cNvSpPr txBox="1"/>
          <p:nvPr/>
        </p:nvSpPr>
        <p:spPr>
          <a:xfrm>
            <a:off x="4122737" y="4201159"/>
            <a:ext cx="2447925" cy="1040130"/>
          </a:xfrm>
          <a:prstGeom prst="rect">
            <a:avLst/>
          </a:prstGeom>
        </p:spPr>
        <p:txBody>
          <a:bodyPr vert="horz" wrap="square" lIns="0" tIns="12700" rIns="0" bIns="0" rtlCol="0">
            <a:spAutoFit/>
          </a:bodyPr>
          <a:lstStyle/>
          <a:p>
            <a:pPr marL="12700">
              <a:lnSpc>
                <a:spcPct val="100000"/>
              </a:lnSpc>
              <a:spcBef>
                <a:spcPts val="100"/>
              </a:spcBef>
            </a:pPr>
            <a:r>
              <a:rPr lang="es-ES_tradnl" sz="2100" b="1" dirty="0">
                <a:solidFill>
                  <a:srgbClr val="FFFFFF"/>
                </a:solidFill>
                <a:latin typeface="Arial"/>
                <a:cs typeface="Arial"/>
              </a:rPr>
              <a:t>RECURSOS OMS</a:t>
            </a:r>
            <a:r>
              <a:rPr lang="es-ES_tradnl" sz="2100" b="1" spc="-65" dirty="0">
                <a:solidFill>
                  <a:srgbClr val="FFFFFF"/>
                </a:solidFill>
                <a:latin typeface="Arial"/>
                <a:cs typeface="Arial"/>
              </a:rPr>
              <a:t> </a:t>
            </a:r>
            <a:endParaRPr lang="es-ES_tradnl" sz="2100" dirty="0">
              <a:latin typeface="Arial"/>
              <a:cs typeface="Arial"/>
            </a:endParaRPr>
          </a:p>
          <a:p>
            <a:pPr marL="550545" marR="348615" indent="-94615">
              <a:lnSpc>
                <a:spcPts val="1900"/>
              </a:lnSpc>
              <a:spcBef>
                <a:spcPts val="1730"/>
              </a:spcBef>
            </a:pPr>
            <a:r>
              <a:rPr lang="es-ES_tradnl" sz="1600" b="1" spc="-15" dirty="0">
                <a:latin typeface="Arial"/>
                <a:cs typeface="Arial"/>
              </a:rPr>
              <a:t>Más información sobre COVID-19</a:t>
            </a:r>
            <a:endParaRPr lang="es-ES_tradnl" sz="1600" dirty="0">
              <a:latin typeface="Arial"/>
              <a:cs typeface="Arial"/>
            </a:endParaRPr>
          </a:p>
        </p:txBody>
      </p:sp>
      <p:sp>
        <p:nvSpPr>
          <p:cNvPr id="32" name="object 32"/>
          <p:cNvSpPr txBox="1"/>
          <p:nvPr/>
        </p:nvSpPr>
        <p:spPr>
          <a:xfrm>
            <a:off x="1661575" y="1126998"/>
            <a:ext cx="7387086" cy="1252266"/>
          </a:xfrm>
          <a:prstGeom prst="rect">
            <a:avLst/>
          </a:prstGeom>
        </p:spPr>
        <p:txBody>
          <a:bodyPr vert="horz" wrap="square" lIns="0" tIns="79375" rIns="0" bIns="0" rtlCol="0">
            <a:spAutoFit/>
          </a:bodyPr>
          <a:lstStyle/>
          <a:p>
            <a:pPr marL="635" algn="ctr">
              <a:lnSpc>
                <a:spcPct val="100000"/>
              </a:lnSpc>
              <a:spcBef>
                <a:spcPts val="625"/>
              </a:spcBef>
            </a:pPr>
            <a:r>
              <a:rPr lang="es-ES_tradnl" sz="1800" b="1" spc="-20" dirty="0">
                <a:solidFill>
                  <a:srgbClr val="0070C0"/>
                </a:solidFill>
                <a:latin typeface="Arial"/>
                <a:cs typeface="Arial"/>
              </a:rPr>
              <a:t>Si necesita asistencia técnica relativa al ejercicio de simulación, póngase en contacto con la oficina de la OMS en el país o con el centro de coordinación de la oficina regional:</a:t>
            </a:r>
            <a:r>
              <a:rPr lang="es-ES_tradnl" sz="1800" b="1" spc="-50" dirty="0">
                <a:solidFill>
                  <a:srgbClr val="0070C0"/>
                </a:solidFill>
                <a:latin typeface="Arial"/>
                <a:cs typeface="Arial"/>
              </a:rPr>
              <a:t> </a:t>
            </a:r>
            <a:endParaRPr lang="es-ES_tradnl" sz="1800" dirty="0">
              <a:latin typeface="Arial"/>
              <a:cs typeface="Arial"/>
            </a:endParaRPr>
          </a:p>
          <a:p>
            <a:pPr algn="ctr">
              <a:lnSpc>
                <a:spcPct val="100000"/>
              </a:lnSpc>
              <a:spcBef>
                <a:spcPts val="530"/>
              </a:spcBef>
            </a:pPr>
            <a:r>
              <a:rPr lang="es-ES_tradnl" sz="1800" b="1" spc="-100" dirty="0">
                <a:solidFill>
                  <a:srgbClr val="0070C0"/>
                </a:solidFill>
                <a:latin typeface="Arial"/>
                <a:cs typeface="Arial"/>
              </a:rPr>
              <a:t> </a:t>
            </a:r>
            <a:endParaRPr lang="es-ES_tradnl" sz="1800" dirty="0">
              <a:latin typeface="Arial"/>
              <a:cs typeface="Arial"/>
            </a:endParaRPr>
          </a:p>
        </p:txBody>
      </p:sp>
      <p:sp>
        <p:nvSpPr>
          <p:cNvPr id="33" name="object 33"/>
          <p:cNvSpPr txBox="1"/>
          <p:nvPr/>
        </p:nvSpPr>
        <p:spPr>
          <a:xfrm>
            <a:off x="3275495" y="2057908"/>
            <a:ext cx="804545" cy="1943100"/>
          </a:xfrm>
          <a:prstGeom prst="rect">
            <a:avLst/>
          </a:prstGeom>
        </p:spPr>
        <p:txBody>
          <a:bodyPr vert="horz" wrap="square" lIns="0" tIns="24130" rIns="0" bIns="0" rtlCol="0">
            <a:spAutoFit/>
          </a:bodyPr>
          <a:lstStyle/>
          <a:p>
            <a:pPr marL="12700" marR="5080">
              <a:lnSpc>
                <a:spcPct val="130200"/>
              </a:lnSpc>
              <a:spcBef>
                <a:spcPts val="190"/>
              </a:spcBef>
            </a:pPr>
            <a:r>
              <a:rPr lang="es-ES_tradnl" sz="1600" b="1" spc="-15" dirty="0">
                <a:solidFill>
                  <a:srgbClr val="0070C0"/>
                </a:solidFill>
                <a:latin typeface="Arial"/>
                <a:cs typeface="Arial"/>
              </a:rPr>
              <a:t>AFRO:  </a:t>
            </a:r>
            <a:r>
              <a:rPr lang="es-ES_tradnl" sz="1600" b="1" spc="-20" dirty="0">
                <a:solidFill>
                  <a:srgbClr val="0070C0"/>
                </a:solidFill>
                <a:latin typeface="Arial"/>
                <a:cs typeface="Arial"/>
              </a:rPr>
              <a:t>EMRO:  EURO:  </a:t>
            </a:r>
            <a:r>
              <a:rPr lang="es-ES_tradnl" sz="1600" b="1" spc="-40" dirty="0">
                <a:solidFill>
                  <a:srgbClr val="0070C0"/>
                </a:solidFill>
                <a:latin typeface="Arial"/>
                <a:cs typeface="Arial"/>
              </a:rPr>
              <a:t>OPS:  </a:t>
            </a:r>
            <a:r>
              <a:rPr lang="es-ES_tradnl" sz="1600" b="1" spc="-20" dirty="0">
                <a:solidFill>
                  <a:srgbClr val="0070C0"/>
                </a:solidFill>
                <a:latin typeface="Arial"/>
                <a:cs typeface="Arial"/>
              </a:rPr>
              <a:t>SEAR</a:t>
            </a:r>
            <a:r>
              <a:rPr lang="es-ES_tradnl" sz="1600" b="1" spc="-25" dirty="0">
                <a:solidFill>
                  <a:srgbClr val="0070C0"/>
                </a:solidFill>
                <a:latin typeface="Arial"/>
                <a:cs typeface="Arial"/>
              </a:rPr>
              <a:t>O</a:t>
            </a:r>
            <a:r>
              <a:rPr lang="es-ES_tradnl" sz="1600" b="1" dirty="0">
                <a:solidFill>
                  <a:srgbClr val="0070C0"/>
                </a:solidFill>
                <a:latin typeface="Arial"/>
                <a:cs typeface="Arial"/>
              </a:rPr>
              <a:t>:  </a:t>
            </a:r>
            <a:r>
              <a:rPr lang="es-ES_tradnl" sz="1600" b="1" spc="-20" dirty="0">
                <a:solidFill>
                  <a:srgbClr val="0070C0"/>
                </a:solidFill>
                <a:latin typeface="Arial"/>
                <a:cs typeface="Arial"/>
              </a:rPr>
              <a:t>WPRO:</a:t>
            </a:r>
            <a:endParaRPr lang="es-ES_tradnl" sz="1600" dirty="0">
              <a:latin typeface="Arial"/>
              <a:cs typeface="Arial"/>
            </a:endParaRPr>
          </a:p>
        </p:txBody>
      </p:sp>
      <p:sp>
        <p:nvSpPr>
          <p:cNvPr id="34" name="object 34"/>
          <p:cNvSpPr txBox="1"/>
          <p:nvPr/>
        </p:nvSpPr>
        <p:spPr>
          <a:xfrm>
            <a:off x="4879556" y="2057908"/>
            <a:ext cx="3695700" cy="1943100"/>
          </a:xfrm>
          <a:prstGeom prst="rect">
            <a:avLst/>
          </a:prstGeom>
        </p:spPr>
        <p:txBody>
          <a:bodyPr vert="horz" wrap="square" lIns="0" tIns="24765" rIns="0" bIns="0" rtlCol="0">
            <a:spAutoFit/>
          </a:bodyPr>
          <a:lstStyle/>
          <a:p>
            <a:pPr marL="12700" marR="5080">
              <a:lnSpc>
                <a:spcPct val="130000"/>
              </a:lnSpc>
              <a:spcBef>
                <a:spcPts val="195"/>
              </a:spcBef>
            </a:pPr>
            <a:r>
              <a:rPr lang="es-ES_tradnl" sz="1600" b="1" u="heavy" spc="-20" dirty="0">
                <a:solidFill>
                  <a:srgbClr val="0563C1"/>
                </a:solidFill>
                <a:uFill>
                  <a:solidFill>
                    <a:srgbClr val="0563C1"/>
                  </a:solidFill>
                </a:uFill>
                <a:latin typeface="Arial"/>
                <a:cs typeface="Arial"/>
                <a:hlinkClick r:id="rId12"/>
              </a:rPr>
              <a:t>stephenm@who.int </a:t>
            </a:r>
            <a:r>
              <a:rPr lang="es-ES_tradnl" sz="1600" b="1" spc="-20" dirty="0">
                <a:solidFill>
                  <a:srgbClr val="0563C1"/>
                </a:solidFill>
                <a:latin typeface="Arial"/>
                <a:cs typeface="Arial"/>
              </a:rPr>
              <a:t> </a:t>
            </a:r>
            <a:r>
              <a:rPr lang="es-ES_tradnl" sz="1600" b="1" u="heavy" spc="-20" dirty="0">
                <a:solidFill>
                  <a:srgbClr val="0563C1"/>
                </a:solidFill>
                <a:uFill>
                  <a:solidFill>
                    <a:srgbClr val="0563C1"/>
                  </a:solidFill>
                </a:uFill>
                <a:latin typeface="Arial"/>
                <a:cs typeface="Arial"/>
                <a:hlinkClick r:id="rId13"/>
              </a:rPr>
              <a:t>samhourid@who.int </a:t>
            </a:r>
            <a:r>
              <a:rPr lang="es-ES_tradnl" sz="1600" b="1" spc="-20" dirty="0">
                <a:solidFill>
                  <a:srgbClr val="0563C1"/>
                </a:solidFill>
                <a:latin typeface="Arial"/>
                <a:cs typeface="Arial"/>
              </a:rPr>
              <a:t> </a:t>
            </a:r>
            <a:r>
              <a:rPr lang="es-ES_tradnl" sz="1600" b="1" u="heavy" spc="-15" dirty="0" err="1">
                <a:solidFill>
                  <a:srgbClr val="0563C1"/>
                </a:solidFill>
                <a:uFill>
                  <a:solidFill>
                    <a:srgbClr val="0563C1"/>
                  </a:solidFill>
                </a:uFill>
                <a:latin typeface="Arial"/>
                <a:cs typeface="Arial"/>
              </a:rPr>
              <a:t>schmidtt@who.int</a:t>
            </a:r>
            <a:r>
              <a:rPr lang="es-ES_tradnl" sz="1600" b="1" spc="-15" dirty="0">
                <a:solidFill>
                  <a:srgbClr val="0070C0"/>
                </a:solidFill>
                <a:latin typeface="Arial"/>
                <a:cs typeface="Arial"/>
              </a:rPr>
              <a:t>;</a:t>
            </a:r>
            <a:r>
              <a:rPr lang="es-ES_tradnl" sz="1600" b="1" spc="-85" dirty="0">
                <a:solidFill>
                  <a:srgbClr val="0070C0"/>
                </a:solidFill>
                <a:latin typeface="Arial"/>
                <a:cs typeface="Arial"/>
              </a:rPr>
              <a:t> </a:t>
            </a:r>
            <a:r>
              <a:rPr lang="es-ES_tradnl" sz="1600" b="1" u="heavy" spc="-15" dirty="0">
                <a:solidFill>
                  <a:srgbClr val="0563C1"/>
                </a:solidFill>
                <a:uFill>
                  <a:solidFill>
                    <a:srgbClr val="0563C1"/>
                  </a:solidFill>
                </a:uFill>
                <a:latin typeface="Arial"/>
                <a:cs typeface="Arial"/>
                <a:hlinkClick r:id="rId14"/>
              </a:rPr>
              <a:t>rashforda@who.int </a:t>
            </a:r>
            <a:r>
              <a:rPr lang="es-ES_tradnl" sz="1600" b="1" spc="-15" dirty="0">
                <a:solidFill>
                  <a:srgbClr val="0563C1"/>
                </a:solidFill>
                <a:latin typeface="Arial"/>
                <a:cs typeface="Arial"/>
              </a:rPr>
              <a:t> </a:t>
            </a:r>
            <a:r>
              <a:rPr lang="es-ES_tradnl" sz="1600" b="1" u="heavy" spc="-15" dirty="0">
                <a:solidFill>
                  <a:srgbClr val="0563C1"/>
                </a:solidFill>
                <a:uFill>
                  <a:solidFill>
                    <a:srgbClr val="0563C1"/>
                  </a:solidFill>
                </a:uFill>
                <a:latin typeface="Arial"/>
                <a:cs typeface="Arial"/>
                <a:hlinkClick r:id="rId15"/>
              </a:rPr>
              <a:t>andragro@paho.org</a:t>
            </a:r>
            <a:endParaRPr lang="es-ES_tradnl" sz="1600" dirty="0">
              <a:latin typeface="Arial"/>
              <a:cs typeface="Arial"/>
            </a:endParaRPr>
          </a:p>
          <a:p>
            <a:pPr marL="12700" marR="527050">
              <a:lnSpc>
                <a:spcPct val="130000"/>
              </a:lnSpc>
              <a:spcBef>
                <a:spcPts val="25"/>
              </a:spcBef>
            </a:pPr>
            <a:r>
              <a:rPr lang="es-ES_tradnl" sz="1600" b="1" u="heavy" spc="-15" dirty="0">
                <a:solidFill>
                  <a:srgbClr val="0563C1"/>
                </a:solidFill>
                <a:uFill>
                  <a:solidFill>
                    <a:srgbClr val="0563C1"/>
                  </a:solidFill>
                </a:uFill>
                <a:latin typeface="Arial"/>
                <a:cs typeface="Arial"/>
              </a:rPr>
              <a:t>katom@who.int</a:t>
            </a:r>
            <a:r>
              <a:rPr lang="es-ES_tradnl" sz="1600" b="1" spc="-15" dirty="0">
                <a:latin typeface="Arial"/>
                <a:cs typeface="Arial"/>
              </a:rPr>
              <a:t>; </a:t>
            </a:r>
            <a:r>
              <a:rPr lang="es-ES_tradnl" sz="1600" b="1" u="heavy" spc="-15" dirty="0">
                <a:solidFill>
                  <a:srgbClr val="0563C1"/>
                </a:solidFill>
                <a:uFill>
                  <a:solidFill>
                    <a:srgbClr val="0563C1"/>
                  </a:solidFill>
                </a:uFill>
                <a:latin typeface="Arial"/>
                <a:cs typeface="Arial"/>
                <a:hlinkClick r:id="rId16"/>
              </a:rPr>
              <a:t>htikem@who.int </a:t>
            </a:r>
            <a:r>
              <a:rPr lang="es-ES_tradnl" sz="1600" b="1" spc="-15" dirty="0">
                <a:solidFill>
                  <a:srgbClr val="0563C1"/>
                </a:solidFill>
                <a:latin typeface="Arial"/>
                <a:cs typeface="Arial"/>
              </a:rPr>
              <a:t> </a:t>
            </a:r>
            <a:r>
              <a:rPr lang="es-ES_tradnl" sz="1600" b="1" u="heavy" spc="-15" dirty="0">
                <a:solidFill>
                  <a:srgbClr val="0563C1"/>
                </a:solidFill>
                <a:uFill>
                  <a:solidFill>
                    <a:srgbClr val="0563C1"/>
                  </a:solidFill>
                </a:uFill>
                <a:latin typeface="Arial"/>
                <a:cs typeface="Arial"/>
              </a:rPr>
              <a:t>eshofoniea@who.int</a:t>
            </a:r>
            <a:r>
              <a:rPr lang="es-ES_tradnl" sz="1600" b="1" spc="-15" dirty="0">
                <a:solidFill>
                  <a:srgbClr val="0070C0"/>
                </a:solidFill>
                <a:latin typeface="Arial"/>
                <a:cs typeface="Arial"/>
              </a:rPr>
              <a:t>;</a:t>
            </a:r>
            <a:endParaRPr lang="es-ES_tradnl" sz="1600" dirty="0">
              <a:latin typeface="Arial"/>
              <a:cs typeface="Arial"/>
            </a:endParaRPr>
          </a:p>
        </p:txBody>
      </p:sp>
      <p:grpSp>
        <p:nvGrpSpPr>
          <p:cNvPr id="35" name="object 35"/>
          <p:cNvGrpSpPr/>
          <p:nvPr/>
        </p:nvGrpSpPr>
        <p:grpSpPr>
          <a:xfrm>
            <a:off x="4940808" y="4614671"/>
            <a:ext cx="4764405" cy="1892935"/>
            <a:chOff x="4940808" y="4614671"/>
            <a:chExt cx="4764405" cy="1892935"/>
          </a:xfrm>
        </p:grpSpPr>
        <p:sp>
          <p:nvSpPr>
            <p:cNvPr id="36" name="object 36"/>
            <p:cNvSpPr/>
            <p:nvPr/>
          </p:nvSpPr>
          <p:spPr>
            <a:xfrm>
              <a:off x="4940808" y="5236463"/>
              <a:ext cx="911351" cy="935736"/>
            </a:xfrm>
            <a:prstGeom prst="rect">
              <a:avLst/>
            </a:prstGeom>
            <a:blipFill>
              <a:blip r:embed="rId17"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37" name="object 37"/>
            <p:cNvSpPr/>
            <p:nvPr/>
          </p:nvSpPr>
          <p:spPr>
            <a:xfrm>
              <a:off x="7540752" y="4614671"/>
              <a:ext cx="2164079" cy="1892808"/>
            </a:xfrm>
            <a:prstGeom prst="rect">
              <a:avLst/>
            </a:prstGeom>
            <a:blipFill>
              <a:blip r:embed="rId1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grpSp>
      <p:sp>
        <p:nvSpPr>
          <p:cNvPr id="39" name="object 39"/>
          <p:cNvSpPr txBox="1"/>
          <p:nvPr/>
        </p:nvSpPr>
        <p:spPr>
          <a:xfrm>
            <a:off x="7533478" y="4682476"/>
            <a:ext cx="2167129" cy="536044"/>
          </a:xfrm>
          <a:prstGeom prst="rect">
            <a:avLst/>
          </a:prstGeom>
        </p:spPr>
        <p:txBody>
          <a:bodyPr vert="horz" wrap="square" lIns="0" tIns="22860" rIns="0" bIns="0" rtlCol="0">
            <a:spAutoFit/>
          </a:bodyPr>
          <a:lstStyle/>
          <a:p>
            <a:pPr marL="640080" marR="5080" indent="-628015" algn="ctr">
              <a:lnSpc>
                <a:spcPts val="1900"/>
              </a:lnSpc>
              <a:spcBef>
                <a:spcPts val="180"/>
              </a:spcBef>
            </a:pPr>
            <a:r>
              <a:rPr lang="es-ES_tradnl" sz="1600" b="1" spc="-15" dirty="0">
                <a:latin typeface="Arial"/>
                <a:cs typeface="Arial"/>
              </a:rPr>
              <a:t>Simulaciones</a:t>
            </a:r>
          </a:p>
          <a:p>
            <a:pPr marL="640080" marR="5080" indent="-628015" algn="ctr">
              <a:lnSpc>
                <a:spcPts val="1900"/>
              </a:lnSpc>
              <a:spcBef>
                <a:spcPts val="180"/>
              </a:spcBef>
            </a:pPr>
            <a:r>
              <a:rPr lang="es-ES_tradnl" sz="1600" b="1" spc="-15" dirty="0">
                <a:latin typeface="Arial"/>
                <a:cs typeface="Arial"/>
              </a:rPr>
              <a:t>de la OMS</a:t>
            </a:r>
            <a:endParaRPr lang="es-ES_tradnl" sz="1600" dirty="0">
              <a:latin typeface="Arial"/>
              <a:cs typeface="Arial"/>
            </a:endParaRPr>
          </a:p>
        </p:txBody>
      </p:sp>
      <p:sp>
        <p:nvSpPr>
          <p:cNvPr id="40" name="object 40"/>
          <p:cNvSpPr txBox="1"/>
          <p:nvPr/>
        </p:nvSpPr>
        <p:spPr>
          <a:xfrm>
            <a:off x="8122974" y="5244536"/>
            <a:ext cx="1000760" cy="1166986"/>
          </a:xfrm>
          <a:prstGeom prst="rect">
            <a:avLst/>
          </a:prstGeom>
        </p:spPr>
        <p:txBody>
          <a:bodyPr vert="horz" wrap="square" lIns="0" tIns="0" rIns="0" bIns="0" rtlCol="0">
            <a:spAutoFit/>
          </a:bodyPr>
          <a:lstStyle/>
          <a:p>
            <a:pPr>
              <a:lnSpc>
                <a:spcPts val="1755"/>
              </a:lnSpc>
            </a:pPr>
            <a:r>
              <a:rPr lang="es-ES_tradnl" sz="1600" b="1" spc="-15" dirty="0">
                <a:latin typeface="Arial"/>
                <a:cs typeface="Arial"/>
              </a:rPr>
              <a:t>ejercicios de simulación</a:t>
            </a:r>
            <a:endParaRPr lang="es-ES_tradnl" sz="1600" dirty="0">
              <a:latin typeface="Arial"/>
              <a:cs typeface="Arial"/>
            </a:endParaRPr>
          </a:p>
          <a:p>
            <a:pPr marL="44450">
              <a:lnSpc>
                <a:spcPts val="1910"/>
              </a:lnSpc>
            </a:pPr>
            <a:endParaRPr lang="es-ES_tradnl" sz="1600" dirty="0">
              <a:latin typeface="Arial"/>
              <a:cs typeface="Arial"/>
            </a:endParaRPr>
          </a:p>
        </p:txBody>
      </p:sp>
      <p:sp>
        <p:nvSpPr>
          <p:cNvPr id="41" name="object 41"/>
          <p:cNvSpPr/>
          <p:nvPr/>
        </p:nvSpPr>
        <p:spPr>
          <a:xfrm>
            <a:off x="8131823" y="5215997"/>
            <a:ext cx="982214" cy="977042"/>
          </a:xfrm>
          <a:prstGeom prst="rect">
            <a:avLst/>
          </a:prstGeom>
          <a:blipFill>
            <a:blip r:embed="rId19"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43" name="object 30">
            <a:extLst>
              <a:ext uri="{FF2B5EF4-FFF2-40B4-BE49-F238E27FC236}">
                <a16:creationId xmlns:a16="http://schemas.microsoft.com/office/drawing/2014/main" id="{70D1AED0-89A3-B74E-8272-51A6D303E054}"/>
              </a:ext>
            </a:extLst>
          </p:cNvPr>
          <p:cNvSpPr txBox="1"/>
          <p:nvPr/>
        </p:nvSpPr>
        <p:spPr>
          <a:xfrm>
            <a:off x="4819819" y="6216612"/>
            <a:ext cx="1452628" cy="197490"/>
          </a:xfrm>
          <a:prstGeom prst="rect">
            <a:avLst/>
          </a:prstGeom>
        </p:spPr>
        <p:txBody>
          <a:bodyPr vert="horz" wrap="square" lIns="0" tIns="12700" rIns="0" bIns="0" rtlCol="0">
            <a:spAutoFit/>
          </a:bodyPr>
          <a:lstStyle/>
          <a:p>
            <a:pPr marL="12700">
              <a:lnSpc>
                <a:spcPct val="100000"/>
              </a:lnSpc>
              <a:spcBef>
                <a:spcPts val="100"/>
              </a:spcBef>
            </a:pPr>
            <a:r>
              <a:rPr lang="es-ES_tradnl" sz="1200" b="1" spc="10" dirty="0">
                <a:solidFill>
                  <a:srgbClr val="0070C0"/>
                </a:solidFill>
                <a:latin typeface="Arial"/>
                <a:cs typeface="Arial"/>
              </a:rPr>
              <a:t>Escanear o clic</a:t>
            </a:r>
            <a:r>
              <a:rPr lang="es-ES_tradnl" sz="1200" b="1" spc="-45" dirty="0">
                <a:solidFill>
                  <a:srgbClr val="0070C0"/>
                </a:solidFill>
                <a:latin typeface="Arial"/>
                <a:cs typeface="Arial"/>
              </a:rPr>
              <a:t> </a:t>
            </a:r>
            <a:endParaRPr lang="es-ES_tradnl" sz="1200" dirty="0">
              <a:latin typeface="Arial"/>
              <a:cs typeface="Arial"/>
            </a:endParaRPr>
          </a:p>
        </p:txBody>
      </p:sp>
      <p:sp>
        <p:nvSpPr>
          <p:cNvPr id="44" name="object 30">
            <a:extLst>
              <a:ext uri="{FF2B5EF4-FFF2-40B4-BE49-F238E27FC236}">
                <a16:creationId xmlns:a16="http://schemas.microsoft.com/office/drawing/2014/main" id="{62A08B02-D391-1246-937B-F8D77924E42F}"/>
              </a:ext>
            </a:extLst>
          </p:cNvPr>
          <p:cNvSpPr txBox="1"/>
          <p:nvPr/>
        </p:nvSpPr>
        <p:spPr>
          <a:xfrm>
            <a:off x="8020174" y="6224252"/>
            <a:ext cx="1452628" cy="197490"/>
          </a:xfrm>
          <a:prstGeom prst="rect">
            <a:avLst/>
          </a:prstGeom>
        </p:spPr>
        <p:txBody>
          <a:bodyPr vert="horz" wrap="square" lIns="0" tIns="12700" rIns="0" bIns="0" rtlCol="0">
            <a:spAutoFit/>
          </a:bodyPr>
          <a:lstStyle/>
          <a:p>
            <a:pPr marL="12700">
              <a:lnSpc>
                <a:spcPct val="100000"/>
              </a:lnSpc>
              <a:spcBef>
                <a:spcPts val="100"/>
              </a:spcBef>
            </a:pPr>
            <a:r>
              <a:rPr lang="es-ES_tradnl" sz="1200" b="1" spc="10" dirty="0">
                <a:solidFill>
                  <a:srgbClr val="0070C0"/>
                </a:solidFill>
                <a:latin typeface="Arial"/>
                <a:cs typeface="Arial"/>
              </a:rPr>
              <a:t>Escanear o clic</a:t>
            </a:r>
            <a:r>
              <a:rPr lang="es-ES_tradnl" sz="1200" b="1" spc="-45" dirty="0">
                <a:solidFill>
                  <a:srgbClr val="0070C0"/>
                </a:solidFill>
                <a:latin typeface="Arial"/>
                <a:cs typeface="Arial"/>
              </a:rPr>
              <a:t> </a:t>
            </a:r>
            <a:endParaRPr lang="es-ES_tradnl" sz="1200" dirty="0">
              <a:latin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001"/>
                </a:lnTo>
                <a:lnTo>
                  <a:pt x="10693400" y="674001"/>
                </a:lnTo>
                <a:lnTo>
                  <a:pt x="10693400" y="0"/>
                </a:lnTo>
                <a:close/>
              </a:path>
            </a:pathLst>
          </a:custGeom>
          <a:solidFill>
            <a:srgbClr val="008FCE"/>
          </a:solidFill>
        </p:spPr>
        <p:txBody>
          <a:bodyPr wrap="square" lIns="0" tIns="0" rIns="0" bIns="0" rtlCol="0"/>
          <a:lstStyle/>
          <a:p>
            <a:endParaRPr dirty="0"/>
          </a:p>
        </p:txBody>
      </p:sp>
      <p:grpSp>
        <p:nvGrpSpPr>
          <p:cNvPr id="3" name="object 3"/>
          <p:cNvGrpSpPr/>
          <p:nvPr/>
        </p:nvGrpSpPr>
        <p:grpSpPr>
          <a:xfrm>
            <a:off x="0" y="7243533"/>
            <a:ext cx="10694035" cy="319405"/>
            <a:chOff x="0" y="7243533"/>
            <a:chExt cx="10694035" cy="319405"/>
          </a:xfrm>
        </p:grpSpPr>
        <p:sp>
          <p:nvSpPr>
            <p:cNvPr id="4" name="object 4"/>
            <p:cNvSpPr/>
            <p:nvPr/>
          </p:nvSpPr>
          <p:spPr>
            <a:xfrm>
              <a:off x="0" y="7243533"/>
              <a:ext cx="10690720" cy="319316"/>
            </a:xfrm>
            <a:prstGeom prst="rect">
              <a:avLst/>
            </a:prstGeom>
            <a:blipFill>
              <a:blip r:embed="rId3" cstate="print"/>
              <a:stretch>
                <a:fillRect/>
              </a:stretch>
            </a:blipFill>
          </p:spPr>
          <p:txBody>
            <a:bodyPr wrap="square" lIns="0" tIns="0" rIns="0" bIns="0" rtlCol="0"/>
            <a:lstStyle/>
            <a:p>
              <a:endParaRPr dirty="0"/>
            </a:p>
          </p:txBody>
        </p:sp>
        <p:sp>
          <p:nvSpPr>
            <p:cNvPr id="5" name="object 5"/>
            <p:cNvSpPr/>
            <p:nvPr/>
          </p:nvSpPr>
          <p:spPr>
            <a:xfrm>
              <a:off x="5575" y="7284491"/>
              <a:ext cx="10688320" cy="278765"/>
            </a:xfrm>
            <a:custGeom>
              <a:avLst/>
              <a:gdLst/>
              <a:ahLst/>
              <a:cxnLst/>
              <a:rect l="l" t="t" r="r" b="b"/>
              <a:pathLst>
                <a:path w="10688320" h="278765">
                  <a:moveTo>
                    <a:pt x="10687837" y="0"/>
                  </a:moveTo>
                  <a:lnTo>
                    <a:pt x="0" y="0"/>
                  </a:lnTo>
                  <a:lnTo>
                    <a:pt x="0" y="278358"/>
                  </a:lnTo>
                  <a:lnTo>
                    <a:pt x="10687837" y="278358"/>
                  </a:lnTo>
                  <a:lnTo>
                    <a:pt x="10687837" y="0"/>
                  </a:lnTo>
                  <a:close/>
                </a:path>
              </a:pathLst>
            </a:custGeom>
            <a:solidFill>
              <a:srgbClr val="595959"/>
            </a:solidFill>
          </p:spPr>
          <p:txBody>
            <a:bodyPr wrap="square" lIns="0" tIns="0" rIns="0" bIns="0" rtlCol="0"/>
            <a:lstStyle/>
            <a:p>
              <a:endParaRPr dirty="0"/>
            </a:p>
          </p:txBody>
        </p:sp>
      </p:grpSp>
      <p:sp>
        <p:nvSpPr>
          <p:cNvPr id="6" name="object 6"/>
          <p:cNvSpPr/>
          <p:nvPr/>
        </p:nvSpPr>
        <p:spPr>
          <a:xfrm>
            <a:off x="5347755" y="2976562"/>
            <a:ext cx="5142584" cy="3161157"/>
          </a:xfrm>
          <a:prstGeom prst="rect">
            <a:avLst/>
          </a:prstGeom>
          <a:blipFill>
            <a:blip r:embed="rId4" cstate="print"/>
            <a:stretch>
              <a:fillRect/>
            </a:stretch>
          </a:blipFill>
        </p:spPr>
        <p:txBody>
          <a:bodyPr wrap="square" lIns="0" tIns="0" rIns="0" bIns="0" rtlCol="0"/>
          <a:lstStyle/>
          <a:p>
            <a:endParaRPr dirty="0"/>
          </a:p>
        </p:txBody>
      </p:sp>
      <p:sp>
        <p:nvSpPr>
          <p:cNvPr id="7" name="object 7"/>
          <p:cNvSpPr txBox="1"/>
          <p:nvPr/>
        </p:nvSpPr>
        <p:spPr>
          <a:xfrm>
            <a:off x="420935" y="1121452"/>
            <a:ext cx="9848850" cy="5627310"/>
          </a:xfrm>
          <a:prstGeom prst="rect">
            <a:avLst/>
          </a:prstGeom>
        </p:spPr>
        <p:txBody>
          <a:bodyPr vert="horz" wrap="square" lIns="0" tIns="12700" rIns="0" bIns="0" rtlCol="0">
            <a:spAutoFit/>
          </a:bodyPr>
          <a:lstStyle/>
          <a:p>
            <a:pPr marL="1148715">
              <a:lnSpc>
                <a:spcPct val="100000"/>
              </a:lnSpc>
              <a:spcBef>
                <a:spcPts val="100"/>
              </a:spcBef>
            </a:pPr>
            <a:r>
              <a:rPr lang="es-ES_tradnl" sz="2500" b="1" spc="-35" dirty="0">
                <a:solidFill>
                  <a:srgbClr val="005D85"/>
                </a:solidFill>
                <a:latin typeface="Arial"/>
                <a:cs typeface="Arial"/>
              </a:rPr>
              <a:t>La OMS </a:t>
            </a:r>
            <a:r>
              <a:rPr lang="es-ES_tradnl" sz="2500" b="1" spc="-30" dirty="0">
                <a:solidFill>
                  <a:srgbClr val="005D85"/>
                </a:solidFill>
                <a:latin typeface="Arial"/>
                <a:cs typeface="Arial"/>
              </a:rPr>
              <a:t>proporciona </a:t>
            </a:r>
            <a:r>
              <a:rPr lang="es-ES_tradnl" sz="2500" b="1" spc="-15" dirty="0">
                <a:solidFill>
                  <a:srgbClr val="005D85"/>
                </a:solidFill>
                <a:latin typeface="Arial"/>
                <a:cs typeface="Arial"/>
              </a:rPr>
              <a:t>asesoramiento </a:t>
            </a:r>
            <a:r>
              <a:rPr lang="es-ES_tradnl" sz="2500" b="1" spc="-10" dirty="0">
                <a:solidFill>
                  <a:srgbClr val="005D85"/>
                </a:solidFill>
                <a:latin typeface="Arial"/>
                <a:cs typeface="Arial"/>
              </a:rPr>
              <a:t>actualizado </a:t>
            </a:r>
            <a:r>
              <a:rPr lang="es-ES_tradnl" sz="2500" b="1" spc="-25" dirty="0">
                <a:solidFill>
                  <a:srgbClr val="005D85"/>
                </a:solidFill>
                <a:latin typeface="Arial"/>
                <a:cs typeface="Arial"/>
              </a:rPr>
              <a:t>y </a:t>
            </a:r>
            <a:r>
              <a:rPr lang="es-ES_tradnl" sz="2500" b="1" spc="-30" dirty="0">
                <a:solidFill>
                  <a:srgbClr val="005D85"/>
                </a:solidFill>
                <a:latin typeface="Arial"/>
                <a:cs typeface="Arial"/>
              </a:rPr>
              <a:t>preciso</a:t>
            </a:r>
            <a:endParaRPr lang="es-ES_tradnl" sz="2500" dirty="0">
              <a:latin typeface="Arial"/>
              <a:cs typeface="Arial"/>
            </a:endParaRPr>
          </a:p>
          <a:p>
            <a:pPr>
              <a:lnSpc>
                <a:spcPct val="100000"/>
              </a:lnSpc>
              <a:spcBef>
                <a:spcPts val="15"/>
              </a:spcBef>
            </a:pPr>
            <a:endParaRPr lang="es-ES_tradnl" sz="2300" dirty="0">
              <a:latin typeface="Arial"/>
              <a:cs typeface="Arial"/>
            </a:endParaRPr>
          </a:p>
          <a:p>
            <a:pPr marL="12700" marR="5080">
              <a:lnSpc>
                <a:spcPts val="2110"/>
              </a:lnSpc>
            </a:pPr>
            <a:r>
              <a:rPr lang="es-ES_tradnl" sz="1800" i="1" spc="-30" dirty="0">
                <a:latin typeface="Arial"/>
                <a:cs typeface="Arial"/>
              </a:rPr>
              <a:t>Durante las emergencias sanitarias como la pandemia de COVID-19, una de las funciones más importantes de la OMS consiste en reunir datos e investigaciones de todo el mundo, evaluarlos y, a continuación, asesorar a los países sobre cómo responder.</a:t>
            </a:r>
            <a:endParaRPr lang="es-ES_tradnl" sz="1800" dirty="0">
              <a:latin typeface="Arial"/>
              <a:cs typeface="Arial"/>
            </a:endParaRPr>
          </a:p>
          <a:p>
            <a:pPr>
              <a:lnSpc>
                <a:spcPct val="100000"/>
              </a:lnSpc>
            </a:pPr>
            <a:endParaRPr lang="es-ES_tradnl" sz="2000" dirty="0">
              <a:latin typeface="Arial"/>
              <a:cs typeface="Arial"/>
            </a:endParaRPr>
          </a:p>
          <a:p>
            <a:pPr marL="55244" marR="5251450" indent="-635">
              <a:lnSpc>
                <a:spcPct val="97800"/>
              </a:lnSpc>
              <a:spcBef>
                <a:spcPts val="600"/>
              </a:spcBef>
            </a:pPr>
            <a:r>
              <a:rPr lang="es-ES_tradnl" sz="1800" i="1" spc="-20" dirty="0">
                <a:latin typeface="Arial"/>
                <a:cs typeface="Arial"/>
              </a:rPr>
              <a:t>Desde enero de 2020, la OMS ha publicado más de 100 documentos sobre la COVID-19.  De ellos, más de la mitad son orientaciones técnicas detalladas sobre cómo encontrar y hacer pruebas a los casos, cómo proporcionar una atención adecuada y en condiciones de seguridad a los pacientes en función de su gravedad, cómo localizar y poner en cuarentena a los contactos, cómo prevenir la transmisión de una persona a otra, cómo proteger a los trabajadores de la salud y cómo ayudar a las comunidades a responder de la manera adecuada.</a:t>
            </a:r>
            <a:endParaRPr lang="es-ES_tradnl" sz="1800" dirty="0">
              <a:latin typeface="Arial"/>
              <a:cs typeface="Arial"/>
            </a:endParaRPr>
          </a:p>
        </p:txBody>
      </p:sp>
      <p:sp>
        <p:nvSpPr>
          <p:cNvPr id="8" name="object 8"/>
          <p:cNvSpPr txBox="1">
            <a:spLocks noGrp="1"/>
          </p:cNvSpPr>
          <p:nvPr>
            <p:ph type="title"/>
          </p:nvPr>
        </p:nvSpPr>
        <p:spPr>
          <a:xfrm>
            <a:off x="203048" y="11683"/>
            <a:ext cx="10858652" cy="574040"/>
          </a:xfrm>
          <a:prstGeom prst="rect">
            <a:avLst/>
          </a:prstGeom>
        </p:spPr>
        <p:txBody>
          <a:bodyPr vert="horz" wrap="square" lIns="0" tIns="12700" rIns="0" bIns="0" rtlCol="0">
            <a:spAutoFit/>
          </a:bodyPr>
          <a:lstStyle/>
          <a:p>
            <a:pPr marL="12700">
              <a:lnSpc>
                <a:spcPct val="100000"/>
              </a:lnSpc>
              <a:spcBef>
                <a:spcPts val="100"/>
              </a:spcBef>
            </a:pPr>
            <a:r>
              <a:rPr lang="es-ES_tradnl" sz="3600" dirty="0"/>
              <a:t>Orientaciones sobre preparación y respuesta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1791" y="53340"/>
            <a:ext cx="9031109" cy="513080"/>
          </a:xfrm>
          <a:prstGeom prst="rect">
            <a:avLst/>
          </a:prstGeom>
        </p:spPr>
        <p:txBody>
          <a:bodyPr vert="horz" wrap="square" lIns="0" tIns="12700" rIns="0" bIns="0" rtlCol="0">
            <a:spAutoFit/>
          </a:bodyPr>
          <a:lstStyle/>
          <a:p>
            <a:pPr marL="12700">
              <a:lnSpc>
                <a:spcPct val="100000"/>
              </a:lnSpc>
              <a:spcBef>
                <a:spcPts val="100"/>
              </a:spcBef>
            </a:pPr>
            <a:r>
              <a:rPr lang="es-ES_tradnl" sz="3200" spc="-30" dirty="0"/>
              <a:t>¿Qué es un ejercicio teórico de simulación?</a:t>
            </a:r>
            <a:endParaRPr lang="es-ES_tradnl" sz="3200" dirty="0"/>
          </a:p>
        </p:txBody>
      </p:sp>
      <p:sp>
        <p:nvSpPr>
          <p:cNvPr id="5" name="object 5"/>
          <p:cNvSpPr txBox="1">
            <a:spLocks noGrp="1"/>
          </p:cNvSpPr>
          <p:nvPr>
            <p:ph type="ftr" sz="quarter" idx="5"/>
          </p:nvPr>
        </p:nvSpPr>
        <p:spPr>
          <a:xfrm>
            <a:off x="-30163" y="7366000"/>
            <a:ext cx="1947863" cy="154209"/>
          </a:xfrm>
          <a:prstGeom prst="rect">
            <a:avLst/>
          </a:prstGeom>
        </p:spPr>
        <p:txBody>
          <a:bodyPr vert="horz" wrap="square" lIns="0" tIns="0" rIns="0" bIns="0" rtlCol="0">
            <a:spAutoFit/>
          </a:bodyPr>
          <a:lstStyle/>
          <a:p>
            <a:pPr marL="12700">
              <a:lnSpc>
                <a:spcPts val="1315"/>
              </a:lnSpc>
            </a:pPr>
            <a:r>
              <a:rPr sz="1000" spc="-45" dirty="0"/>
              <a:t>EJERCICIO DE SIMULACIÓN</a:t>
            </a:r>
          </a:p>
        </p:txBody>
      </p:sp>
      <p:sp>
        <p:nvSpPr>
          <p:cNvPr id="3" name="object 3"/>
          <p:cNvSpPr txBox="1">
            <a:spLocks noGrp="1"/>
          </p:cNvSpPr>
          <p:nvPr>
            <p:ph type="body" idx="1"/>
          </p:nvPr>
        </p:nvSpPr>
        <p:spPr>
          <a:xfrm>
            <a:off x="546101" y="1727200"/>
            <a:ext cx="9257808" cy="3178883"/>
          </a:xfrm>
          <a:prstGeom prst="rect">
            <a:avLst/>
          </a:prstGeom>
        </p:spPr>
        <p:txBody>
          <a:bodyPr vert="horz" wrap="square" lIns="0" tIns="55244" rIns="0" bIns="0" rtlCol="0">
            <a:spAutoFit/>
          </a:bodyPr>
          <a:lstStyle/>
          <a:p>
            <a:pPr marL="19050" marR="5080" algn="ctr">
              <a:lnSpc>
                <a:spcPct val="88800"/>
              </a:lnSpc>
              <a:spcBef>
                <a:spcPts val="434"/>
              </a:spcBef>
            </a:pPr>
            <a:r>
              <a:rPr lang="es-ES_tradnl" dirty="0"/>
              <a:t>Un </a:t>
            </a:r>
            <a:r>
              <a:rPr lang="es-ES_tradnl" b="1" spc="-40" dirty="0">
                <a:solidFill>
                  <a:srgbClr val="005D85"/>
                </a:solidFill>
                <a:latin typeface="Calibri"/>
                <a:cs typeface="Calibri"/>
              </a:rPr>
              <a:t>ejercicio</a:t>
            </a:r>
            <a:r>
              <a:rPr lang="es-ES_tradnl" b="1" spc="-55" dirty="0">
                <a:solidFill>
                  <a:srgbClr val="005D85"/>
                </a:solidFill>
                <a:latin typeface="Calibri"/>
                <a:cs typeface="Calibri"/>
              </a:rPr>
              <a:t> teórico de</a:t>
            </a:r>
            <a:r>
              <a:rPr lang="es-ES_tradnl" b="1" spc="-15" dirty="0">
                <a:solidFill>
                  <a:srgbClr val="005D85"/>
                </a:solidFill>
                <a:latin typeface="Calibri"/>
                <a:cs typeface="Calibri"/>
              </a:rPr>
              <a:t> simulación</a:t>
            </a:r>
            <a:r>
              <a:rPr lang="es-ES_tradnl" spc="-10" dirty="0"/>
              <a:t> es una actividad basada </a:t>
            </a:r>
            <a:br>
              <a:rPr lang="es-ES_tradnl" spc="-10" dirty="0"/>
            </a:br>
            <a:r>
              <a:rPr lang="es-ES_tradnl" spc="-10" dirty="0"/>
              <a:t>en el debate en la que se plantea una situación simulada que va evolucionando progresivamente, con una serie de elementos que </a:t>
            </a:r>
            <a:br>
              <a:rPr lang="es-ES_tradnl" spc="-10" dirty="0"/>
            </a:br>
            <a:r>
              <a:rPr lang="es-ES_tradnl" spc="-10" dirty="0"/>
              <a:t>se van introduciendo según un guion, para que los participantes reflexionen sobre las repercusiones de una posible emergencia sanitaria en los planes, los procedimientos y las capacidades existentes.</a:t>
            </a:r>
          </a:p>
          <a:p>
            <a:pPr marL="19050" marR="5080" algn="ctr">
              <a:lnSpc>
                <a:spcPct val="88800"/>
              </a:lnSpc>
              <a:spcBef>
                <a:spcPts val="434"/>
              </a:spcBef>
            </a:pPr>
            <a:endParaRPr lang="es-ES_tradnl" sz="2550" dirty="0"/>
          </a:p>
          <a:p>
            <a:pPr marL="250190" marR="234315" algn="ctr">
              <a:lnSpc>
                <a:spcPts val="2620"/>
              </a:lnSpc>
            </a:pPr>
            <a:r>
              <a:rPr lang="es-ES_tradnl" spc="-170" dirty="0"/>
              <a:t>«En estos ejercicios, </a:t>
            </a:r>
            <a:r>
              <a:rPr lang="es-ES_tradnl" b="1" spc="-35" dirty="0">
                <a:solidFill>
                  <a:srgbClr val="005D85"/>
                </a:solidFill>
                <a:latin typeface="Calibri"/>
                <a:cs typeface="Calibri"/>
              </a:rPr>
              <a:t>se simula </a:t>
            </a:r>
            <a:r>
              <a:rPr lang="es-ES_tradnl" b="1" spc="-15" dirty="0">
                <a:solidFill>
                  <a:srgbClr val="005D85"/>
                </a:solidFill>
                <a:latin typeface="Calibri"/>
                <a:cs typeface="Calibri"/>
              </a:rPr>
              <a:t>una </a:t>
            </a:r>
            <a:r>
              <a:rPr lang="es-ES_tradnl" b="1" spc="-40" dirty="0">
                <a:solidFill>
                  <a:srgbClr val="005D85"/>
                </a:solidFill>
                <a:latin typeface="Calibri"/>
                <a:cs typeface="Calibri"/>
              </a:rPr>
              <a:t>situación </a:t>
            </a:r>
            <a:r>
              <a:rPr lang="es-ES_tradnl" b="1" spc="-30" dirty="0">
                <a:solidFill>
                  <a:srgbClr val="005D85"/>
                </a:solidFill>
                <a:latin typeface="Calibri"/>
                <a:cs typeface="Calibri"/>
              </a:rPr>
              <a:t>de emergencia</a:t>
            </a:r>
            <a:r>
              <a:rPr lang="es-ES_tradnl" spc="-10" dirty="0"/>
              <a:t> </a:t>
            </a:r>
            <a:br>
              <a:rPr lang="es-ES_tradnl" spc="-10" dirty="0"/>
            </a:br>
            <a:r>
              <a:rPr lang="es-ES_tradnl" spc="-10" dirty="0"/>
              <a:t>en un entorno informal y distendido».</a:t>
            </a:r>
          </a:p>
        </p:txBody>
      </p:sp>
      <p:sp>
        <p:nvSpPr>
          <p:cNvPr id="4" name="object 4"/>
          <p:cNvSpPr txBox="1"/>
          <p:nvPr/>
        </p:nvSpPr>
        <p:spPr>
          <a:xfrm>
            <a:off x="3746500" y="5384800"/>
            <a:ext cx="3616644" cy="228268"/>
          </a:xfrm>
          <a:prstGeom prst="rect">
            <a:avLst/>
          </a:prstGeom>
        </p:spPr>
        <p:txBody>
          <a:bodyPr vert="horz" wrap="square" lIns="0" tIns="12700" rIns="0" bIns="0" rtlCol="0">
            <a:spAutoFit/>
          </a:bodyPr>
          <a:lstStyle/>
          <a:p>
            <a:pPr marL="12700">
              <a:lnSpc>
                <a:spcPct val="100000"/>
              </a:lnSpc>
              <a:spcBef>
                <a:spcPts val="100"/>
              </a:spcBef>
            </a:pPr>
            <a:r>
              <a:rPr lang="es-ES_tradnl" sz="1400" spc="-5" dirty="0">
                <a:latin typeface="Arial"/>
                <a:cs typeface="Arial"/>
              </a:rPr>
              <a:t>- Manual de Ejercicios de la OMS, 2017</a:t>
            </a:r>
            <a:endParaRPr lang="es-ES_tradnl" sz="1400" dirty="0">
              <a:latin typeface="Arial"/>
              <a:cs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6635" y="86868"/>
            <a:ext cx="3468370" cy="513080"/>
          </a:xfrm>
          <a:prstGeom prst="rect">
            <a:avLst/>
          </a:prstGeom>
        </p:spPr>
        <p:txBody>
          <a:bodyPr vert="horz" wrap="square" lIns="0" tIns="12700" rIns="0" bIns="0" rtlCol="0">
            <a:spAutoFit/>
          </a:bodyPr>
          <a:lstStyle/>
          <a:p>
            <a:pPr marL="12700">
              <a:lnSpc>
                <a:spcPct val="100000"/>
              </a:lnSpc>
              <a:spcBef>
                <a:spcPts val="100"/>
              </a:spcBef>
            </a:pPr>
            <a:r>
              <a:rPr lang="es-ES_tradnl" sz="3200" spc="-25" dirty="0"/>
              <a:t>Diseño y finalidad</a:t>
            </a:r>
            <a:endParaRPr lang="es-ES_tradnl" sz="3200" dirty="0"/>
          </a:p>
        </p:txBody>
      </p:sp>
      <p:sp>
        <p:nvSpPr>
          <p:cNvPr id="3" name="object 3"/>
          <p:cNvSpPr txBox="1"/>
          <p:nvPr/>
        </p:nvSpPr>
        <p:spPr>
          <a:xfrm>
            <a:off x="192102" y="1041374"/>
            <a:ext cx="5864274" cy="6086923"/>
          </a:xfrm>
          <a:prstGeom prst="rect">
            <a:avLst/>
          </a:prstGeom>
        </p:spPr>
        <p:txBody>
          <a:bodyPr vert="horz" wrap="square" lIns="0" tIns="79375" rIns="0" bIns="0" rtlCol="0">
            <a:spAutoFit/>
          </a:bodyPr>
          <a:lstStyle/>
          <a:p>
            <a:pPr marL="50800">
              <a:lnSpc>
                <a:spcPct val="100000"/>
              </a:lnSpc>
              <a:spcBef>
                <a:spcPts val="625"/>
              </a:spcBef>
            </a:pPr>
            <a:r>
              <a:rPr lang="es-ES_tradnl" sz="1900" b="1" spc="5" dirty="0">
                <a:solidFill>
                  <a:srgbClr val="005D85"/>
                </a:solidFill>
                <a:latin typeface="Roboto"/>
                <a:cs typeface="Roboto"/>
              </a:rPr>
              <a:t>Diseño </a:t>
            </a:r>
            <a:r>
              <a:rPr lang="es-ES_tradnl" sz="1900" b="1" dirty="0">
                <a:solidFill>
                  <a:srgbClr val="005D85"/>
                </a:solidFill>
                <a:latin typeface="Roboto"/>
                <a:cs typeface="Roboto"/>
              </a:rPr>
              <a:t> </a:t>
            </a:r>
            <a:r>
              <a:rPr lang="es-ES_tradnl" sz="1900" b="1" spc="5" dirty="0">
                <a:solidFill>
                  <a:srgbClr val="005D85"/>
                </a:solidFill>
                <a:latin typeface="Roboto"/>
                <a:cs typeface="Roboto"/>
              </a:rPr>
              <a:t>del ejercicio</a:t>
            </a:r>
            <a:endParaRPr lang="es-ES_tradnl" sz="1900" dirty="0">
              <a:latin typeface="Roboto"/>
              <a:cs typeface="Roboto"/>
            </a:endParaRPr>
          </a:p>
          <a:p>
            <a:pPr marL="50800" marR="509905">
              <a:lnSpc>
                <a:spcPct val="78900"/>
              </a:lnSpc>
              <a:spcBef>
                <a:spcPts val="1010"/>
              </a:spcBef>
            </a:pPr>
            <a:r>
              <a:rPr lang="es-ES_tradnl" dirty="0">
                <a:latin typeface="Roboto"/>
                <a:cs typeface="Roboto"/>
              </a:rPr>
              <a:t>Este ejercicio se basa en las orientaciones más recientes en materia de MSPS de la OMS para la COVID-19, entre ellas:</a:t>
            </a:r>
          </a:p>
          <a:p>
            <a:pPr marL="382270" marR="130810" indent="-342900">
              <a:lnSpc>
                <a:spcPct val="101000"/>
              </a:lnSpc>
              <a:spcBef>
                <a:spcPts val="5"/>
              </a:spcBef>
              <a:buClr>
                <a:srgbClr val="000000"/>
              </a:buClr>
              <a:buFont typeface="Wingdings" panose="05000000000000000000" pitchFamily="2" charset="2"/>
              <a:buChar char="§"/>
              <a:tabLst>
                <a:tab pos="382270" algn="l"/>
                <a:tab pos="382905" algn="l"/>
              </a:tabLst>
            </a:pPr>
            <a:r>
              <a:rPr lang="es-ES_tradnl" spc="10" dirty="0">
                <a:latin typeface="Roboto"/>
                <a:hlinkClick r:id="rId2"/>
              </a:rPr>
              <a:t>Consideraciones para aplicar y ajustar medidas de salud pública y sociales en el contexto de la COVID-19, orientaciones provisionales</a:t>
            </a:r>
            <a:r>
              <a:rPr lang="es-ES_tradnl" spc="10" dirty="0">
                <a:latin typeface="Roboto"/>
              </a:rPr>
              <a:t>, </a:t>
            </a:r>
            <a:br>
              <a:rPr lang="es-ES_tradnl" spc="10" dirty="0">
                <a:latin typeface="Roboto"/>
              </a:rPr>
            </a:br>
            <a:r>
              <a:rPr lang="es-ES_tradnl" spc="10" dirty="0">
                <a:latin typeface="Roboto"/>
              </a:rPr>
              <a:t>4 de noviembre de 2020.</a:t>
            </a:r>
          </a:p>
          <a:p>
            <a:pPr marL="382270" marR="186690" indent="-342900">
              <a:lnSpc>
                <a:spcPts val="2300"/>
              </a:lnSpc>
              <a:spcBef>
                <a:spcPts val="60"/>
              </a:spcBef>
              <a:buClr>
                <a:srgbClr val="000000"/>
              </a:buClr>
              <a:buFont typeface="Wingdings" panose="05000000000000000000" pitchFamily="2" charset="2"/>
              <a:buChar char="§"/>
              <a:tabLst>
                <a:tab pos="382270" algn="l"/>
                <a:tab pos="382905" algn="l"/>
              </a:tabLst>
            </a:pPr>
            <a:r>
              <a:rPr lang="es-ES_tradnl" spc="10" dirty="0">
                <a:latin typeface="Roboto"/>
                <a:hlinkClick r:id="rId3"/>
              </a:rPr>
              <a:t>Consideraciones para las medidas de salud pública relativas a las escuelas en el contexto de la COVID-19</a:t>
            </a:r>
            <a:r>
              <a:rPr lang="es-ES_tradnl" spc="10" dirty="0">
                <a:latin typeface="Roboto"/>
              </a:rPr>
              <a:t>, septiembre de 2020.</a:t>
            </a:r>
          </a:p>
          <a:p>
            <a:pPr marL="382270" marR="628015" indent="-342900">
              <a:lnSpc>
                <a:spcPts val="2300"/>
              </a:lnSpc>
              <a:spcBef>
                <a:spcPts val="5"/>
              </a:spcBef>
              <a:buClr>
                <a:srgbClr val="000000"/>
              </a:buClr>
              <a:buFont typeface="Wingdings" panose="05000000000000000000" pitchFamily="2" charset="2"/>
              <a:buChar char="§"/>
              <a:tabLst>
                <a:tab pos="382270" algn="l"/>
                <a:tab pos="382905" algn="l"/>
              </a:tabLst>
            </a:pPr>
            <a:r>
              <a:rPr lang="es-ES_tradnl" spc="10" dirty="0">
                <a:latin typeface="Roboto"/>
                <a:hlinkClick r:id="rId4"/>
              </a:rPr>
              <a:t>Consideraciones relativas a las medidas de salud pública y sociales en el lugar de trabajo en el contexto de la COVID-19</a:t>
            </a:r>
            <a:r>
              <a:rPr lang="es-ES_tradnl" spc="10" dirty="0">
                <a:latin typeface="Roboto"/>
              </a:rPr>
              <a:t>, </a:t>
            </a:r>
            <a:r>
              <a:rPr lang="es-ES_tradnl" spc="10" dirty="0">
                <a:latin typeface="Roboto"/>
                <a:cs typeface="Roboto"/>
              </a:rPr>
              <a:t>mayo de 2020.</a:t>
            </a:r>
            <a:endParaRPr lang="es-ES_tradnl" dirty="0">
              <a:latin typeface="Roboto"/>
              <a:cs typeface="Roboto"/>
            </a:endParaRPr>
          </a:p>
          <a:p>
            <a:pPr>
              <a:lnSpc>
                <a:spcPct val="100000"/>
              </a:lnSpc>
              <a:spcBef>
                <a:spcPts val="45"/>
              </a:spcBef>
            </a:pPr>
            <a:endParaRPr lang="es-ES_tradnl" sz="1750" dirty="0">
              <a:latin typeface="Roboto"/>
              <a:cs typeface="Roboto"/>
            </a:endParaRPr>
          </a:p>
          <a:p>
            <a:pPr marL="50800">
              <a:lnSpc>
                <a:spcPct val="100000"/>
              </a:lnSpc>
            </a:pPr>
            <a:r>
              <a:rPr lang="es-ES_tradnl" sz="1900" b="1" spc="5" dirty="0">
                <a:solidFill>
                  <a:srgbClr val="005D85"/>
                </a:solidFill>
                <a:latin typeface="Roboto"/>
                <a:cs typeface="Roboto"/>
              </a:rPr>
              <a:t>Finalidad</a:t>
            </a:r>
            <a:endParaRPr lang="es-ES_tradnl" sz="1900" dirty="0">
              <a:latin typeface="Roboto"/>
              <a:cs typeface="Roboto"/>
            </a:endParaRPr>
          </a:p>
          <a:p>
            <a:pPr marL="50800" marR="43180">
              <a:lnSpc>
                <a:spcPts val="2300"/>
              </a:lnSpc>
              <a:spcBef>
                <a:spcPts val="60"/>
              </a:spcBef>
            </a:pPr>
            <a:r>
              <a:rPr lang="es-ES_tradnl" spc="10" dirty="0">
                <a:latin typeface="Roboto"/>
                <a:cs typeface="Roboto"/>
              </a:rPr>
              <a:t>La finalidad de este ejercicio consiste en conceptualizar y gestionar los brotes (locales) de COVID-19 en curso en el país, tratando de limitar al máximo los trastornos sociales y económicos mediante medidas eficaces de salud pública y sociales (MSPS).</a:t>
            </a:r>
            <a:endParaRPr lang="es-ES_tradnl" dirty="0">
              <a:latin typeface="Roboto"/>
              <a:cs typeface="Roboto"/>
            </a:endParaRPr>
          </a:p>
        </p:txBody>
      </p:sp>
      <p:sp>
        <p:nvSpPr>
          <p:cNvPr id="9" name="object 9"/>
          <p:cNvSpPr txBox="1">
            <a:spLocks noGrp="1"/>
          </p:cNvSpPr>
          <p:nvPr>
            <p:ph type="ftr" sz="quarter" idx="5"/>
          </p:nvPr>
        </p:nvSpPr>
        <p:spPr>
          <a:xfrm>
            <a:off x="65580" y="7325423"/>
            <a:ext cx="2309320" cy="166712"/>
          </a:xfrm>
          <a:prstGeom prst="rect">
            <a:avLst/>
          </a:prstGeom>
        </p:spPr>
        <p:txBody>
          <a:bodyPr vert="horz" wrap="square" lIns="0" tIns="0" rIns="0" bIns="0" rtlCol="0">
            <a:spAutoFit/>
          </a:bodyPr>
          <a:lstStyle/>
          <a:p>
            <a:pPr marL="12700">
              <a:lnSpc>
                <a:spcPts val="1315"/>
              </a:lnSpc>
            </a:pPr>
            <a:r>
              <a:rPr lang="es-ES_tradnl" sz="1000" spc="-45" dirty="0"/>
              <a:t>EJERCICIO</a:t>
            </a:r>
            <a:r>
              <a:rPr lang="es-ES_tradnl" spc="-45" dirty="0"/>
              <a:t> DE SIMULACIÓN</a:t>
            </a:r>
          </a:p>
        </p:txBody>
      </p:sp>
      <p:pic>
        <p:nvPicPr>
          <p:cNvPr id="11" name="Picture 10" descr="Graphical user interface, text, application&#10;&#10;Description automatically generated">
            <a:extLst>
              <a:ext uri="{FF2B5EF4-FFF2-40B4-BE49-F238E27FC236}">
                <a16:creationId xmlns:a16="http://schemas.microsoft.com/office/drawing/2014/main" id="{1A098D8A-B386-4148-8169-5F93F17DEC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7699" y="1130286"/>
            <a:ext cx="4835701" cy="590909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1053" y="56388"/>
            <a:ext cx="9912447" cy="513080"/>
          </a:xfrm>
          <a:prstGeom prst="rect">
            <a:avLst/>
          </a:prstGeom>
        </p:spPr>
        <p:txBody>
          <a:bodyPr vert="horz" wrap="square" lIns="0" tIns="12700" rIns="0" bIns="0" rtlCol="0">
            <a:spAutoFit/>
          </a:bodyPr>
          <a:lstStyle/>
          <a:p>
            <a:pPr marL="12700">
              <a:lnSpc>
                <a:spcPct val="100000"/>
              </a:lnSpc>
              <a:spcBef>
                <a:spcPts val="100"/>
              </a:spcBef>
            </a:pPr>
            <a:r>
              <a:rPr lang="es-ES_tradnl" sz="3200" spc="-25" dirty="0"/>
              <a:t>Objetivos generales del ejercicio</a:t>
            </a:r>
            <a:endParaRPr lang="es-ES_tradnl" sz="3200" dirty="0"/>
          </a:p>
        </p:txBody>
      </p:sp>
      <p:sp>
        <p:nvSpPr>
          <p:cNvPr id="4" name="object 4"/>
          <p:cNvSpPr txBox="1">
            <a:spLocks noGrp="1"/>
          </p:cNvSpPr>
          <p:nvPr>
            <p:ph type="ftr" sz="quarter" idx="5"/>
          </p:nvPr>
        </p:nvSpPr>
        <p:spPr>
          <a:xfrm>
            <a:off x="65580" y="7325423"/>
            <a:ext cx="2004520" cy="166712"/>
          </a:xfrm>
          <a:prstGeom prst="rect">
            <a:avLst/>
          </a:prstGeom>
        </p:spPr>
        <p:txBody>
          <a:bodyPr vert="horz" wrap="square" lIns="0" tIns="0" rIns="0" bIns="0" rtlCol="0">
            <a:spAutoFit/>
          </a:bodyPr>
          <a:lstStyle/>
          <a:p>
            <a:pPr marL="12700">
              <a:lnSpc>
                <a:spcPts val="1315"/>
              </a:lnSpc>
            </a:pPr>
            <a:r>
              <a:rPr spc="-45" dirty="0"/>
              <a:t>EJERCICIO DE SIMULACIÓN</a:t>
            </a:r>
          </a:p>
        </p:txBody>
      </p:sp>
      <p:sp>
        <p:nvSpPr>
          <p:cNvPr id="3" name="object 3"/>
          <p:cNvSpPr txBox="1"/>
          <p:nvPr/>
        </p:nvSpPr>
        <p:spPr>
          <a:xfrm>
            <a:off x="311053" y="781189"/>
            <a:ext cx="10141047" cy="6509218"/>
          </a:xfrm>
          <a:prstGeom prst="rect">
            <a:avLst/>
          </a:prstGeom>
        </p:spPr>
        <p:txBody>
          <a:bodyPr vert="horz" wrap="square" lIns="0" tIns="73660" rIns="0" bIns="0" rtlCol="0">
            <a:spAutoFit/>
          </a:bodyPr>
          <a:lstStyle/>
          <a:p>
            <a:pPr marL="12700">
              <a:lnSpc>
                <a:spcPct val="100000"/>
              </a:lnSpc>
              <a:spcBef>
                <a:spcPts val="580"/>
              </a:spcBef>
            </a:pPr>
            <a:r>
              <a:rPr lang="es-ES_tradnl" sz="2100" b="1" dirty="0">
                <a:solidFill>
                  <a:srgbClr val="005D85"/>
                </a:solidFill>
                <a:latin typeface="Roboto"/>
                <a:cs typeface="Roboto"/>
              </a:rPr>
              <a:t>Objetivos </a:t>
            </a:r>
            <a:r>
              <a:rPr lang="es-ES_tradnl" sz="2100" b="1" spc="-5" dirty="0">
                <a:solidFill>
                  <a:srgbClr val="005D85"/>
                </a:solidFill>
                <a:latin typeface="Roboto"/>
                <a:cs typeface="Roboto"/>
              </a:rPr>
              <a:t>del ejercicio</a:t>
            </a:r>
            <a:endParaRPr lang="es-ES_tradnl" sz="2100" dirty="0">
              <a:latin typeface="Roboto"/>
              <a:cs typeface="Roboto"/>
            </a:endParaRPr>
          </a:p>
          <a:p>
            <a:pPr marL="414020" marR="8255" indent="-401955">
              <a:lnSpc>
                <a:spcPct val="102800"/>
              </a:lnSpc>
              <a:spcBef>
                <a:spcPts val="409"/>
              </a:spcBef>
              <a:buAutoNum type="arabicPeriod"/>
              <a:tabLst>
                <a:tab pos="414020" algn="l"/>
                <a:tab pos="414655" algn="l"/>
                <a:tab pos="2088514" algn="l"/>
                <a:tab pos="2475865" algn="l"/>
                <a:tab pos="3488054" algn="l"/>
                <a:tab pos="4824730" algn="l"/>
                <a:tab pos="5412105" algn="l"/>
                <a:tab pos="6898005" algn="l"/>
                <a:tab pos="8462645" algn="l"/>
              </a:tabLst>
            </a:pPr>
            <a:r>
              <a:rPr lang="es-ES_tradnl" sz="2000" spc="5" dirty="0">
                <a:latin typeface="Roboto"/>
                <a:cs typeface="Roboto"/>
              </a:rPr>
              <a:t>La coordinación de diversos marcos legislativos y operacionales entre distintos sectores.</a:t>
            </a:r>
            <a:endParaRPr lang="es-ES_tradnl" sz="2000" dirty="0">
              <a:latin typeface="Roboto"/>
              <a:cs typeface="Roboto"/>
            </a:endParaRPr>
          </a:p>
          <a:p>
            <a:pPr marL="414020" indent="-401955">
              <a:lnSpc>
                <a:spcPct val="100000"/>
              </a:lnSpc>
              <a:spcBef>
                <a:spcPts val="480"/>
              </a:spcBef>
              <a:buAutoNum type="arabicPeriod"/>
              <a:tabLst>
                <a:tab pos="414020" algn="l"/>
                <a:tab pos="414655" algn="l"/>
              </a:tabLst>
            </a:pPr>
            <a:r>
              <a:rPr lang="es-ES_tradnl" sz="2000" dirty="0">
                <a:latin typeface="Roboto"/>
                <a:cs typeface="Roboto"/>
              </a:rPr>
              <a:t>La adaptación de las medidas a partir de una evaluación de la situación.</a:t>
            </a:r>
          </a:p>
          <a:p>
            <a:pPr marL="414020" indent="-401955">
              <a:lnSpc>
                <a:spcPct val="100000"/>
              </a:lnSpc>
              <a:spcBef>
                <a:spcPts val="480"/>
              </a:spcBef>
              <a:buAutoNum type="arabicPeriod"/>
              <a:tabLst>
                <a:tab pos="414020" algn="l"/>
                <a:tab pos="414655" algn="l"/>
              </a:tabLst>
            </a:pPr>
            <a:r>
              <a:rPr lang="es-ES_tradnl" sz="2000" dirty="0">
                <a:latin typeface="Roboto"/>
                <a:cs typeface="Roboto"/>
              </a:rPr>
              <a:t>Las consideraciones para ajustar las medidas puntuales de salud pública y sociales.</a:t>
            </a:r>
          </a:p>
          <a:p>
            <a:pPr marL="414020" indent="-401955">
              <a:lnSpc>
                <a:spcPct val="100000"/>
              </a:lnSpc>
              <a:spcBef>
                <a:spcPts val="480"/>
              </a:spcBef>
              <a:buAutoNum type="arabicPeriod"/>
              <a:tabLst>
                <a:tab pos="414020" algn="l"/>
                <a:tab pos="414655" algn="l"/>
              </a:tabLst>
            </a:pPr>
            <a:r>
              <a:rPr lang="es-ES_tradnl" sz="2000" dirty="0">
                <a:latin typeface="Roboto"/>
                <a:cs typeface="Roboto"/>
              </a:rPr>
              <a:t>Las consideraciones para las medidas de salud pública relativas a las escuelas.</a:t>
            </a:r>
          </a:p>
          <a:p>
            <a:pPr marL="414020" indent="-401955">
              <a:lnSpc>
                <a:spcPct val="100000"/>
              </a:lnSpc>
              <a:spcBef>
                <a:spcPts val="605"/>
              </a:spcBef>
              <a:buAutoNum type="arabicPeriod"/>
              <a:tabLst>
                <a:tab pos="414020" algn="l"/>
                <a:tab pos="414655" algn="l"/>
              </a:tabLst>
            </a:pPr>
            <a:r>
              <a:rPr lang="es-ES_tradnl" sz="2000" dirty="0">
                <a:latin typeface="Roboto"/>
                <a:cs typeface="Roboto"/>
              </a:rPr>
              <a:t>Las consideraciones relativas a las medidas de salud pública y sociales en el lugar </a:t>
            </a:r>
            <a:br>
              <a:rPr lang="es-ES_tradnl" sz="2000" dirty="0">
                <a:latin typeface="Roboto"/>
                <a:cs typeface="Roboto"/>
              </a:rPr>
            </a:br>
            <a:r>
              <a:rPr lang="es-ES_tradnl" sz="2000" dirty="0">
                <a:latin typeface="Roboto"/>
                <a:cs typeface="Roboto"/>
              </a:rPr>
              <a:t>de trabajo.</a:t>
            </a:r>
          </a:p>
          <a:p>
            <a:pPr>
              <a:lnSpc>
                <a:spcPct val="100000"/>
              </a:lnSpc>
              <a:spcBef>
                <a:spcPts val="50"/>
              </a:spcBef>
            </a:pPr>
            <a:endParaRPr lang="es-ES_tradnl" sz="2600" dirty="0">
              <a:latin typeface="Roboto"/>
              <a:cs typeface="Roboto"/>
            </a:endParaRPr>
          </a:p>
          <a:p>
            <a:pPr marL="13335">
              <a:lnSpc>
                <a:spcPct val="100000"/>
              </a:lnSpc>
            </a:pPr>
            <a:r>
              <a:rPr lang="es-ES_tradnl" sz="2100" b="1" dirty="0">
                <a:solidFill>
                  <a:srgbClr val="005D85"/>
                </a:solidFill>
                <a:latin typeface="Roboto"/>
                <a:cs typeface="Roboto"/>
              </a:rPr>
              <a:t>Alcance</a:t>
            </a:r>
            <a:endParaRPr lang="es-ES_tradnl" sz="2100" dirty="0">
              <a:latin typeface="Roboto"/>
              <a:cs typeface="Roboto"/>
            </a:endParaRPr>
          </a:p>
          <a:p>
            <a:pPr marL="13335" marR="6985">
              <a:lnSpc>
                <a:spcPct val="102800"/>
              </a:lnSpc>
              <a:spcBef>
                <a:spcPts val="409"/>
              </a:spcBef>
            </a:pPr>
            <a:r>
              <a:rPr lang="es-ES_tradnl" sz="2000" dirty="0">
                <a:latin typeface="Roboto"/>
                <a:cs typeface="Roboto"/>
              </a:rPr>
              <a:t>El alcance del ejercicio abarca partes clave de la gestión continua de la COVID-19. </a:t>
            </a:r>
            <a:br>
              <a:rPr lang="es-ES_tradnl" sz="2000" dirty="0">
                <a:latin typeface="Roboto"/>
                <a:cs typeface="Roboto"/>
              </a:rPr>
            </a:br>
            <a:r>
              <a:rPr lang="es-ES_tradnl" sz="2000" dirty="0">
                <a:latin typeface="Roboto"/>
                <a:cs typeface="Roboto"/>
              </a:rPr>
              <a:t>Entre otras:</a:t>
            </a:r>
          </a:p>
          <a:p>
            <a:pPr marL="356870" indent="-343535">
              <a:lnSpc>
                <a:spcPct val="100000"/>
              </a:lnSpc>
              <a:spcBef>
                <a:spcPts val="480"/>
              </a:spcBef>
              <a:buFont typeface="Arial"/>
              <a:buChar char="•"/>
              <a:tabLst>
                <a:tab pos="356870" algn="l"/>
                <a:tab pos="357505" algn="l"/>
              </a:tabLst>
            </a:pPr>
            <a:r>
              <a:rPr lang="es-ES_tradnl" sz="2000" dirty="0">
                <a:latin typeface="Roboto"/>
                <a:cs typeface="Roboto"/>
              </a:rPr>
              <a:t>La gobernanza, en particular cuestiones legislativas y políticas;</a:t>
            </a:r>
          </a:p>
          <a:p>
            <a:pPr marL="356870" indent="-343535">
              <a:lnSpc>
                <a:spcPct val="100000"/>
              </a:lnSpc>
              <a:spcBef>
                <a:spcPts val="480"/>
              </a:spcBef>
              <a:buFont typeface="Arial"/>
              <a:buChar char="•"/>
              <a:tabLst>
                <a:tab pos="356870" algn="l"/>
                <a:tab pos="357505" algn="l"/>
              </a:tabLst>
            </a:pPr>
            <a:r>
              <a:rPr lang="es-ES_tradnl" sz="2000" dirty="0">
                <a:latin typeface="Roboto"/>
                <a:cs typeface="Roboto"/>
              </a:rPr>
              <a:t>La adaptación de las medidas de salud pública y sociales (MSPS);</a:t>
            </a:r>
          </a:p>
          <a:p>
            <a:pPr marL="357505" indent="-344170">
              <a:lnSpc>
                <a:spcPct val="100000"/>
              </a:lnSpc>
              <a:spcBef>
                <a:spcPts val="480"/>
              </a:spcBef>
              <a:buFont typeface="Arial"/>
              <a:buChar char="•"/>
              <a:tabLst>
                <a:tab pos="356870" algn="l"/>
                <a:tab pos="358140" algn="l"/>
              </a:tabLst>
            </a:pPr>
            <a:r>
              <a:rPr lang="es-ES_tradnl" sz="2000" dirty="0">
                <a:latin typeface="Roboto"/>
                <a:cs typeface="Roboto"/>
              </a:rPr>
              <a:t>La coordinación y la garantía de un enfoque coherente entre sectores diferentes;</a:t>
            </a:r>
          </a:p>
          <a:p>
            <a:pPr marL="357505" indent="-343535">
              <a:lnSpc>
                <a:spcPct val="100000"/>
              </a:lnSpc>
              <a:spcBef>
                <a:spcPts val="575"/>
              </a:spcBef>
              <a:buFont typeface="Arial"/>
              <a:buChar char="•"/>
              <a:tabLst>
                <a:tab pos="357505" algn="l"/>
                <a:tab pos="358140" algn="l"/>
              </a:tabLst>
            </a:pPr>
            <a:r>
              <a:rPr lang="es-ES_tradnl" sz="2000" dirty="0">
                <a:latin typeface="Roboto"/>
                <a:cs typeface="Roboto"/>
              </a:rPr>
              <a:t>La gestión de brotes (locales);</a:t>
            </a:r>
          </a:p>
          <a:p>
            <a:pPr marL="357505" marR="5080" indent="-343535">
              <a:lnSpc>
                <a:spcPts val="2500"/>
              </a:lnSpc>
              <a:spcBef>
                <a:spcPts val="585"/>
              </a:spcBef>
              <a:buFont typeface="Arial"/>
              <a:buChar char="•"/>
              <a:tabLst>
                <a:tab pos="357505" algn="l"/>
                <a:tab pos="358140" algn="l"/>
                <a:tab pos="2192020" algn="l"/>
                <a:tab pos="2702560" algn="l"/>
                <a:tab pos="3254375" algn="l"/>
                <a:tab pos="4557395" algn="l"/>
                <a:tab pos="6042660" algn="l"/>
                <a:tab pos="7092950" algn="l"/>
                <a:tab pos="7712709" algn="l"/>
                <a:tab pos="9229725" algn="l"/>
              </a:tabLst>
            </a:pPr>
            <a:r>
              <a:rPr lang="es-ES_tradnl" sz="2000" spc="5" dirty="0">
                <a:latin typeface="Roboto"/>
                <a:cs typeface="Roboto"/>
              </a:rPr>
              <a:t>El estudio de la reapertura, el cierre y el funcionamiento (parcial) de las escuelas, </a:t>
            </a:r>
            <a:br>
              <a:rPr lang="es-ES_tradnl" sz="2000" spc="5" dirty="0">
                <a:latin typeface="Roboto"/>
                <a:cs typeface="Roboto"/>
              </a:rPr>
            </a:br>
            <a:r>
              <a:rPr lang="es-ES_tradnl" sz="2000" spc="5" dirty="0">
                <a:latin typeface="Roboto"/>
                <a:cs typeface="Roboto"/>
              </a:rPr>
              <a:t>las empresas y los lugares de trabajo.</a:t>
            </a:r>
            <a:endParaRPr lang="es-ES_tradnl" sz="2000" dirty="0">
              <a:latin typeface="Roboto"/>
              <a:cs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87537" y="16764"/>
            <a:ext cx="9121563" cy="513080"/>
          </a:xfrm>
          <a:prstGeom prst="rect">
            <a:avLst/>
          </a:prstGeom>
        </p:spPr>
        <p:txBody>
          <a:bodyPr vert="horz" wrap="square" lIns="0" tIns="12700" rIns="0" bIns="0" rtlCol="0">
            <a:spAutoFit/>
          </a:bodyPr>
          <a:lstStyle/>
          <a:p>
            <a:pPr marL="12700">
              <a:lnSpc>
                <a:spcPct val="100000"/>
              </a:lnSpc>
              <a:spcBef>
                <a:spcPts val="100"/>
              </a:spcBef>
            </a:pPr>
            <a:r>
              <a:rPr lang="es-ES_tradnl" sz="3200" spc="-25" dirty="0"/>
              <a:t>Normas del ejercicio teórico de simulación</a:t>
            </a:r>
            <a:endParaRPr lang="es-ES_tradnl" sz="3200" dirty="0"/>
          </a:p>
        </p:txBody>
      </p:sp>
      <p:sp>
        <p:nvSpPr>
          <p:cNvPr id="3" name="object 3"/>
          <p:cNvSpPr txBox="1"/>
          <p:nvPr/>
        </p:nvSpPr>
        <p:spPr>
          <a:xfrm>
            <a:off x="186902" y="1643888"/>
            <a:ext cx="5257165" cy="5032147"/>
          </a:xfrm>
          <a:prstGeom prst="rect">
            <a:avLst/>
          </a:prstGeom>
        </p:spPr>
        <p:txBody>
          <a:bodyPr vert="horz" wrap="square" lIns="0" tIns="12700" rIns="0" bIns="0" rtlCol="0">
            <a:spAutoFit/>
          </a:bodyPr>
          <a:lstStyle/>
          <a:p>
            <a:pPr marL="363220" indent="-313055">
              <a:lnSpc>
                <a:spcPct val="100000"/>
              </a:lnSpc>
              <a:spcBef>
                <a:spcPts val="100"/>
              </a:spcBef>
              <a:buClr>
                <a:srgbClr val="A24B19"/>
              </a:buClr>
              <a:buSzPct val="152380"/>
              <a:buFont typeface="Arial"/>
              <a:buChar char="•"/>
              <a:tabLst>
                <a:tab pos="362585" algn="l"/>
                <a:tab pos="363220" algn="l"/>
              </a:tabLst>
            </a:pPr>
            <a:r>
              <a:rPr lang="es-ES_tradnl" sz="2100" dirty="0">
                <a:latin typeface="Roboto"/>
                <a:cs typeface="Roboto"/>
              </a:rPr>
              <a:t>No es un examen individual.</a:t>
            </a:r>
          </a:p>
          <a:p>
            <a:pPr>
              <a:lnSpc>
                <a:spcPct val="100000"/>
              </a:lnSpc>
              <a:spcBef>
                <a:spcPts val="20"/>
              </a:spcBef>
              <a:buClr>
                <a:srgbClr val="A24B19"/>
              </a:buClr>
              <a:buFont typeface="Arial"/>
              <a:buChar char="•"/>
            </a:pPr>
            <a:endParaRPr lang="es-ES_tradnl" sz="2550" dirty="0">
              <a:latin typeface="Roboto"/>
              <a:cs typeface="Roboto"/>
            </a:endParaRPr>
          </a:p>
          <a:p>
            <a:pPr marL="363220" indent="-312420">
              <a:lnSpc>
                <a:spcPct val="100000"/>
              </a:lnSpc>
              <a:buClr>
                <a:srgbClr val="A24B19"/>
              </a:buClr>
              <a:buSzPct val="152380"/>
              <a:buFont typeface="Arial"/>
              <a:buChar char="•"/>
              <a:tabLst>
                <a:tab pos="362585" algn="l"/>
                <a:tab pos="363220" algn="l"/>
              </a:tabLst>
            </a:pPr>
            <a:r>
              <a:rPr lang="es-ES_tradnl" sz="2100" spc="-5" dirty="0">
                <a:latin typeface="Roboto"/>
                <a:cs typeface="Roboto"/>
              </a:rPr>
              <a:t>Respete</a:t>
            </a:r>
            <a:r>
              <a:rPr lang="es-ES_tradnl" sz="2100" dirty="0">
                <a:latin typeface="Roboto"/>
                <a:cs typeface="Roboto"/>
              </a:rPr>
              <a:t> las opiniones de los demás.</a:t>
            </a:r>
          </a:p>
          <a:p>
            <a:pPr>
              <a:lnSpc>
                <a:spcPct val="100000"/>
              </a:lnSpc>
              <a:spcBef>
                <a:spcPts val="60"/>
              </a:spcBef>
              <a:buClr>
                <a:srgbClr val="A24B19"/>
              </a:buClr>
              <a:buFont typeface="Arial"/>
              <a:buChar char="•"/>
            </a:pPr>
            <a:endParaRPr lang="es-ES_tradnl" sz="3050" dirty="0">
              <a:latin typeface="Roboto"/>
              <a:cs typeface="Roboto"/>
            </a:endParaRPr>
          </a:p>
          <a:p>
            <a:pPr marL="362585" marR="947419" indent="-311785">
              <a:lnSpc>
                <a:spcPts val="2500"/>
              </a:lnSpc>
              <a:buClr>
                <a:srgbClr val="A24B19"/>
              </a:buClr>
              <a:buSzPct val="152380"/>
              <a:buFont typeface="Arial"/>
              <a:buChar char="•"/>
              <a:tabLst>
                <a:tab pos="362585" algn="l"/>
                <a:tab pos="363220" algn="l"/>
              </a:tabLst>
            </a:pPr>
            <a:r>
              <a:rPr lang="es-ES_tradnl" sz="2100" dirty="0">
                <a:latin typeface="Roboto"/>
                <a:cs typeface="Roboto"/>
              </a:rPr>
              <a:t>Considere</a:t>
            </a:r>
            <a:r>
              <a:rPr lang="es-ES_tradnl" sz="2100" spc="-5" dirty="0">
                <a:latin typeface="Roboto"/>
                <a:cs typeface="Roboto"/>
              </a:rPr>
              <a:t> cómo afectaría la situación que se presenta a la unidad que se le asigne.</a:t>
            </a:r>
          </a:p>
          <a:p>
            <a:pPr>
              <a:lnSpc>
                <a:spcPct val="100000"/>
              </a:lnSpc>
              <a:buClr>
                <a:srgbClr val="A24B19"/>
              </a:buClr>
              <a:buFont typeface="Arial"/>
              <a:buChar char="•"/>
            </a:pPr>
            <a:endParaRPr lang="es-ES_tradnl" sz="3250" dirty="0">
              <a:latin typeface="Roboto"/>
              <a:cs typeface="Roboto"/>
            </a:endParaRPr>
          </a:p>
          <a:p>
            <a:pPr marL="324485" marR="342900" indent="-311785">
              <a:lnSpc>
                <a:spcPct val="100000"/>
              </a:lnSpc>
              <a:buClr>
                <a:srgbClr val="A24B19"/>
              </a:buClr>
              <a:buSzPct val="152380"/>
              <a:buFont typeface="Arial"/>
              <a:buChar char="•"/>
              <a:tabLst>
                <a:tab pos="323850" algn="l"/>
                <a:tab pos="324485" algn="l"/>
              </a:tabLst>
            </a:pPr>
            <a:r>
              <a:rPr lang="es-ES_tradnl" sz="2100" dirty="0">
                <a:latin typeface="Roboto"/>
                <a:cs typeface="Roboto"/>
              </a:rPr>
              <a:t>Utilice los planes, las orientaciones y las regulaciones </a:t>
            </a:r>
            <a:r>
              <a:rPr lang="es-ES_tradnl" sz="2100" spc="-5" dirty="0">
                <a:latin typeface="Roboto"/>
                <a:cs typeface="Roboto"/>
              </a:rPr>
              <a:t>existentes para fundamentar sus respuestas.</a:t>
            </a:r>
            <a:endParaRPr lang="es-ES_tradnl" sz="2100" dirty="0">
              <a:latin typeface="Roboto"/>
              <a:cs typeface="Roboto"/>
            </a:endParaRPr>
          </a:p>
          <a:p>
            <a:pPr>
              <a:lnSpc>
                <a:spcPct val="100000"/>
              </a:lnSpc>
              <a:spcBef>
                <a:spcPts val="65"/>
              </a:spcBef>
              <a:buClr>
                <a:srgbClr val="A24B19"/>
              </a:buClr>
              <a:buFont typeface="Arial"/>
              <a:buChar char="•"/>
            </a:pPr>
            <a:endParaRPr lang="es-ES_tradnl" sz="2650" dirty="0">
              <a:latin typeface="Roboto"/>
              <a:cs typeface="Roboto"/>
            </a:endParaRPr>
          </a:p>
          <a:p>
            <a:pPr marL="325120" indent="-311785">
              <a:lnSpc>
                <a:spcPct val="100000"/>
              </a:lnSpc>
              <a:buClr>
                <a:srgbClr val="A24B19"/>
              </a:buClr>
              <a:buSzPct val="152380"/>
              <a:buFont typeface="Arial"/>
              <a:buChar char="•"/>
              <a:tabLst>
                <a:tab pos="324485" algn="l"/>
                <a:tab pos="325120" algn="l"/>
              </a:tabLst>
            </a:pPr>
            <a:r>
              <a:rPr lang="es-ES_tradnl" sz="2100" dirty="0">
                <a:latin typeface="Roboto"/>
                <a:cs typeface="Roboto"/>
              </a:rPr>
              <a:t>Concéntrese en encontrar soluciones </a:t>
            </a:r>
            <a:r>
              <a:rPr lang="es-ES_tradnl" sz="2100" spc="-5" dirty="0">
                <a:latin typeface="Roboto"/>
                <a:cs typeface="Roboto"/>
              </a:rPr>
              <a:t>y en la planificación con miras al futuro.</a:t>
            </a:r>
            <a:endParaRPr lang="es-ES_tradnl" sz="2500" dirty="0">
              <a:latin typeface="Arial"/>
              <a:cs typeface="Arial"/>
            </a:endParaRPr>
          </a:p>
        </p:txBody>
      </p:sp>
      <p:sp>
        <p:nvSpPr>
          <p:cNvPr id="4" name="object 4"/>
          <p:cNvSpPr/>
          <p:nvPr/>
        </p:nvSpPr>
        <p:spPr>
          <a:xfrm>
            <a:off x="5241493" y="1128361"/>
            <a:ext cx="4831963" cy="3225272"/>
          </a:xfrm>
          <a:prstGeom prst="rect">
            <a:avLst/>
          </a:prstGeom>
          <a:blipFill>
            <a:blip r:embed="rId3" cstate="print"/>
            <a:stretch>
              <a:fillRect/>
            </a:stretch>
          </a:blipFill>
        </p:spPr>
        <p:txBody>
          <a:bodyPr wrap="square" lIns="0" tIns="0" rIns="0" bIns="0" rtlCol="0"/>
          <a:lstStyle/>
          <a:p>
            <a:endParaRPr dirty="0"/>
          </a:p>
        </p:txBody>
      </p:sp>
      <p:sp>
        <p:nvSpPr>
          <p:cNvPr id="5" name="object 5"/>
          <p:cNvSpPr txBox="1">
            <a:spLocks noGrp="1"/>
          </p:cNvSpPr>
          <p:nvPr>
            <p:ph type="ftr" sz="quarter" idx="5"/>
          </p:nvPr>
        </p:nvSpPr>
        <p:spPr>
          <a:xfrm>
            <a:off x="65580" y="7325423"/>
            <a:ext cx="2690320" cy="166712"/>
          </a:xfrm>
          <a:prstGeom prst="rect">
            <a:avLst/>
          </a:prstGeom>
        </p:spPr>
        <p:txBody>
          <a:bodyPr vert="horz" wrap="square" lIns="0" tIns="0" rIns="0" bIns="0" rtlCol="0">
            <a:spAutoFit/>
          </a:bodyPr>
          <a:lstStyle/>
          <a:p>
            <a:pPr marL="12700">
              <a:lnSpc>
                <a:spcPts val="1315"/>
              </a:lnSpc>
            </a:pPr>
            <a:r>
              <a:rPr spc="-45" dirty="0"/>
              <a:t>EJERCICIO DE SIMULACIÓN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lang="es-ES_tradnl" dirty="0"/>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lang="es-ES_tradnl" dirty="0"/>
            </a:p>
          </p:txBody>
        </p:sp>
        <p:sp>
          <p:nvSpPr>
            <p:cNvPr id="6" name="object 6"/>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lang="es-ES_tradnl" dirty="0"/>
            </a:p>
          </p:txBody>
        </p:sp>
        <p:sp>
          <p:nvSpPr>
            <p:cNvPr id="8" name="object 8"/>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lang="es-ES_tradnl" dirty="0"/>
            </a:p>
          </p:txBody>
        </p:sp>
        <p:sp>
          <p:nvSpPr>
            <p:cNvPr id="10" name="object 10"/>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lang="es-ES_tradnl" dirty="0"/>
            </a:p>
          </p:txBody>
        </p:sp>
        <p:sp>
          <p:nvSpPr>
            <p:cNvPr id="12" name="object 12"/>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lang="es-ES_tradnl" dirty="0"/>
            </a:p>
          </p:txBody>
        </p:sp>
        <p:sp>
          <p:nvSpPr>
            <p:cNvPr id="14" name="object 14"/>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lang="es-ES_tradnl" dirty="0"/>
            </a:p>
          </p:txBody>
        </p:sp>
        <p:sp>
          <p:nvSpPr>
            <p:cNvPr id="16" name="object 16"/>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lang="es-ES_tradnl" dirty="0"/>
            </a:p>
          </p:txBody>
        </p:sp>
      </p:grpSp>
      <p:sp>
        <p:nvSpPr>
          <p:cNvPr id="18" name="object 18"/>
          <p:cNvSpPr txBox="1">
            <a:spLocks noGrp="1"/>
          </p:cNvSpPr>
          <p:nvPr>
            <p:ph type="title"/>
          </p:nvPr>
        </p:nvSpPr>
        <p:spPr>
          <a:xfrm>
            <a:off x="212741" y="0"/>
            <a:ext cx="6832600" cy="558800"/>
          </a:xfrm>
          <a:prstGeom prst="rect">
            <a:avLst/>
          </a:prstGeom>
        </p:spPr>
        <p:txBody>
          <a:bodyPr vert="horz" wrap="square" lIns="0" tIns="12700" rIns="0" bIns="0" rtlCol="0">
            <a:spAutoFit/>
          </a:bodyPr>
          <a:lstStyle/>
          <a:p>
            <a:pPr marL="12700">
              <a:lnSpc>
                <a:spcPct val="100000"/>
              </a:lnSpc>
              <a:spcBef>
                <a:spcPts val="100"/>
              </a:spcBef>
            </a:pPr>
            <a:r>
              <a:rPr lang="es-ES_tradnl" sz="3500" spc="-60" dirty="0"/>
              <a:t>Ejercicio teórico: Cómo jugar</a:t>
            </a:r>
            <a:endParaRPr lang="es-ES_tradnl" sz="3500" dirty="0"/>
          </a:p>
        </p:txBody>
      </p:sp>
      <p:sp>
        <p:nvSpPr>
          <p:cNvPr id="19" name="object 19"/>
          <p:cNvSpPr/>
          <p:nvPr/>
        </p:nvSpPr>
        <p:spPr>
          <a:xfrm>
            <a:off x="7438100" y="1292597"/>
            <a:ext cx="3255645" cy="5306695"/>
          </a:xfrm>
          <a:custGeom>
            <a:avLst/>
            <a:gdLst/>
            <a:ahLst/>
            <a:cxnLst/>
            <a:rect l="l" t="t" r="r" b="b"/>
            <a:pathLst>
              <a:path w="3255645" h="5306695">
                <a:moveTo>
                  <a:pt x="0" y="0"/>
                </a:moveTo>
                <a:lnTo>
                  <a:pt x="3255299" y="0"/>
                </a:lnTo>
                <a:lnTo>
                  <a:pt x="3255299" y="5306314"/>
                </a:lnTo>
                <a:lnTo>
                  <a:pt x="0" y="5306314"/>
                </a:lnTo>
                <a:lnTo>
                  <a:pt x="0" y="0"/>
                </a:lnTo>
                <a:close/>
              </a:path>
            </a:pathLst>
          </a:custGeom>
          <a:solidFill>
            <a:srgbClr val="595959"/>
          </a:solidFill>
        </p:spPr>
        <p:txBody>
          <a:bodyPr wrap="square" lIns="0" tIns="0" rIns="0" bIns="0" rtlCol="0"/>
          <a:lstStyle/>
          <a:p>
            <a:endParaRPr lang="es-ES_tradnl" dirty="0"/>
          </a:p>
        </p:txBody>
      </p:sp>
      <p:sp>
        <p:nvSpPr>
          <p:cNvPr id="20" name="object 20"/>
          <p:cNvSpPr txBox="1"/>
          <p:nvPr/>
        </p:nvSpPr>
        <p:spPr>
          <a:xfrm>
            <a:off x="7566552" y="1884679"/>
            <a:ext cx="3013075" cy="987450"/>
          </a:xfrm>
          <a:prstGeom prst="rect">
            <a:avLst/>
          </a:prstGeom>
        </p:spPr>
        <p:txBody>
          <a:bodyPr vert="horz" wrap="square" lIns="0" tIns="25400" rIns="0" bIns="0" rtlCol="0">
            <a:spAutoFit/>
          </a:bodyPr>
          <a:lstStyle/>
          <a:p>
            <a:pPr marL="233045" marR="5080" indent="-220979" algn="ctr">
              <a:lnSpc>
                <a:spcPts val="2500"/>
              </a:lnSpc>
              <a:spcBef>
                <a:spcPts val="200"/>
              </a:spcBef>
            </a:pPr>
            <a:r>
              <a:rPr lang="es-ES_tradnl" sz="2100" dirty="0">
                <a:solidFill>
                  <a:srgbClr val="FFFFFF"/>
                </a:solidFill>
                <a:latin typeface="Arial"/>
                <a:cs typeface="Arial"/>
              </a:rPr>
              <a:t>Este es un ejercicio cerrado, diseñado solo para ustedes.</a:t>
            </a:r>
            <a:r>
              <a:rPr lang="es-ES_tradnl" sz="2100" spc="-55" dirty="0">
                <a:solidFill>
                  <a:srgbClr val="FFFFFF"/>
                </a:solidFill>
                <a:latin typeface="Arial"/>
                <a:cs typeface="Arial"/>
              </a:rPr>
              <a:t> </a:t>
            </a:r>
            <a:r>
              <a:rPr lang="es-ES_tradnl" sz="2100" spc="-20" dirty="0">
                <a:solidFill>
                  <a:srgbClr val="FFFFFF"/>
                </a:solidFill>
                <a:latin typeface="Arial"/>
                <a:cs typeface="Arial"/>
              </a:rPr>
              <a:t> </a:t>
            </a:r>
            <a:endParaRPr lang="es-ES_tradnl" sz="2100" dirty="0">
              <a:latin typeface="Arial"/>
              <a:cs typeface="Arial"/>
            </a:endParaRPr>
          </a:p>
        </p:txBody>
      </p:sp>
      <p:sp>
        <p:nvSpPr>
          <p:cNvPr id="21" name="object 21"/>
          <p:cNvSpPr txBox="1"/>
          <p:nvPr/>
        </p:nvSpPr>
        <p:spPr>
          <a:xfrm>
            <a:off x="7564952" y="3000946"/>
            <a:ext cx="3015615" cy="1621854"/>
          </a:xfrm>
          <a:prstGeom prst="rect">
            <a:avLst/>
          </a:prstGeom>
        </p:spPr>
        <p:txBody>
          <a:bodyPr vert="horz" wrap="square" lIns="0" tIns="10160" rIns="0" bIns="0" rtlCol="0">
            <a:spAutoFit/>
          </a:bodyPr>
          <a:lstStyle/>
          <a:p>
            <a:pPr marL="12700" marR="5080" indent="-635" algn="ctr">
              <a:lnSpc>
                <a:spcPct val="100699"/>
              </a:lnSpc>
              <a:spcBef>
                <a:spcPts val="80"/>
              </a:spcBef>
            </a:pPr>
            <a:r>
              <a:rPr lang="es-ES_tradnl" sz="2100" dirty="0">
                <a:solidFill>
                  <a:srgbClr val="FFFFFF"/>
                </a:solidFill>
                <a:latin typeface="Arial"/>
                <a:cs typeface="Arial"/>
              </a:rPr>
              <a:t>Los facilitadores les guiarán a través de una serie de debates en torno a un brote de COVID-19.</a:t>
            </a:r>
            <a:r>
              <a:rPr lang="es-ES_tradnl" sz="2100" spc="-50" dirty="0">
                <a:solidFill>
                  <a:srgbClr val="FFFFFF"/>
                </a:solidFill>
                <a:latin typeface="Arial"/>
                <a:cs typeface="Arial"/>
              </a:rPr>
              <a:t> </a:t>
            </a:r>
            <a:r>
              <a:rPr lang="es-ES_tradnl" sz="2100" spc="-5" dirty="0">
                <a:solidFill>
                  <a:srgbClr val="FFFFFF"/>
                </a:solidFill>
                <a:latin typeface="Arial"/>
                <a:cs typeface="Arial"/>
              </a:rPr>
              <a:t> </a:t>
            </a:r>
            <a:endParaRPr lang="es-ES_tradnl" sz="2100" dirty="0">
              <a:latin typeface="Arial"/>
              <a:cs typeface="Arial"/>
            </a:endParaRPr>
          </a:p>
        </p:txBody>
      </p:sp>
      <p:sp>
        <p:nvSpPr>
          <p:cNvPr id="22" name="object 22"/>
          <p:cNvSpPr txBox="1"/>
          <p:nvPr/>
        </p:nvSpPr>
        <p:spPr>
          <a:xfrm>
            <a:off x="7857128" y="4436364"/>
            <a:ext cx="2436495" cy="519373"/>
          </a:xfrm>
          <a:prstGeom prst="rect">
            <a:avLst/>
          </a:prstGeom>
        </p:spPr>
        <p:txBody>
          <a:bodyPr vert="horz" wrap="square" lIns="0" tIns="31750" rIns="0" bIns="0" rtlCol="0">
            <a:spAutoFit/>
          </a:bodyPr>
          <a:lstStyle/>
          <a:p>
            <a:pPr marL="12700" marR="5080" indent="269875">
              <a:lnSpc>
                <a:spcPts val="3810"/>
              </a:lnSpc>
              <a:spcBef>
                <a:spcPts val="250"/>
              </a:spcBef>
            </a:pPr>
            <a:r>
              <a:rPr lang="es-ES_tradnl" sz="3200" b="1" spc="-130" dirty="0">
                <a:solidFill>
                  <a:srgbClr val="FFFFFF"/>
                </a:solidFill>
                <a:latin typeface="Arial"/>
                <a:cs typeface="Arial"/>
              </a:rPr>
              <a:t> </a:t>
            </a:r>
            <a:endParaRPr lang="es-ES_tradnl" sz="3200" dirty="0">
              <a:latin typeface="Arial"/>
              <a:cs typeface="Arial"/>
            </a:endParaRPr>
          </a:p>
        </p:txBody>
      </p:sp>
      <p:sp>
        <p:nvSpPr>
          <p:cNvPr id="23" name="object 23"/>
          <p:cNvSpPr/>
          <p:nvPr/>
        </p:nvSpPr>
        <p:spPr>
          <a:xfrm>
            <a:off x="418716" y="4827520"/>
            <a:ext cx="2185670" cy="976630"/>
          </a:xfrm>
          <a:custGeom>
            <a:avLst/>
            <a:gdLst/>
            <a:ahLst/>
            <a:cxnLst/>
            <a:rect l="l" t="t" r="r" b="b"/>
            <a:pathLst>
              <a:path w="2185670" h="976629">
                <a:moveTo>
                  <a:pt x="1748256" y="0"/>
                </a:moveTo>
                <a:lnTo>
                  <a:pt x="0" y="0"/>
                </a:lnTo>
                <a:lnTo>
                  <a:pt x="0" y="976033"/>
                </a:lnTo>
                <a:lnTo>
                  <a:pt x="1748256" y="976033"/>
                </a:lnTo>
                <a:lnTo>
                  <a:pt x="2185327" y="488010"/>
                </a:lnTo>
                <a:lnTo>
                  <a:pt x="1748256" y="0"/>
                </a:lnTo>
                <a:close/>
              </a:path>
            </a:pathLst>
          </a:custGeom>
          <a:solidFill>
            <a:srgbClr val="D86422"/>
          </a:solidFill>
        </p:spPr>
        <p:txBody>
          <a:bodyPr wrap="square" lIns="0" tIns="0" rIns="0" bIns="0" rtlCol="0"/>
          <a:lstStyle/>
          <a:p>
            <a:endParaRPr lang="es-ES_tradnl" dirty="0"/>
          </a:p>
        </p:txBody>
      </p:sp>
      <p:sp>
        <p:nvSpPr>
          <p:cNvPr id="24" name="object 24"/>
          <p:cNvSpPr txBox="1"/>
          <p:nvPr/>
        </p:nvSpPr>
        <p:spPr>
          <a:xfrm>
            <a:off x="706579" y="4970378"/>
            <a:ext cx="1311104" cy="566822"/>
          </a:xfrm>
          <a:prstGeom prst="rect">
            <a:avLst/>
          </a:prstGeom>
        </p:spPr>
        <p:txBody>
          <a:bodyPr vert="horz" wrap="square" lIns="0" tIns="12700" rIns="0" bIns="0" rtlCol="0">
            <a:spAutoFit/>
          </a:bodyPr>
          <a:lstStyle/>
          <a:p>
            <a:pPr marL="12700">
              <a:lnSpc>
                <a:spcPct val="100000"/>
              </a:lnSpc>
              <a:spcBef>
                <a:spcPts val="100"/>
              </a:spcBef>
            </a:pPr>
            <a:r>
              <a:rPr lang="es-ES_tradnl" sz="1800" b="1" spc="-40" dirty="0">
                <a:solidFill>
                  <a:srgbClr val="FFFFFF"/>
                </a:solidFill>
                <a:latin typeface="Arial"/>
                <a:cs typeface="Arial"/>
              </a:rPr>
              <a:t>Evaluación en caliente</a:t>
            </a:r>
            <a:endParaRPr lang="es-ES_tradnl" sz="1800" dirty="0">
              <a:latin typeface="Arial"/>
              <a:cs typeface="Arial"/>
            </a:endParaRPr>
          </a:p>
        </p:txBody>
      </p:sp>
      <p:grpSp>
        <p:nvGrpSpPr>
          <p:cNvPr id="25" name="object 25"/>
          <p:cNvGrpSpPr/>
          <p:nvPr/>
        </p:nvGrpSpPr>
        <p:grpSpPr>
          <a:xfrm>
            <a:off x="2340161" y="4821170"/>
            <a:ext cx="2197100" cy="988694"/>
            <a:chOff x="2340161" y="4821170"/>
            <a:chExt cx="2197100" cy="988694"/>
          </a:xfrm>
        </p:grpSpPr>
        <p:sp>
          <p:nvSpPr>
            <p:cNvPr id="26" name="object 26"/>
            <p:cNvSpPr/>
            <p:nvPr/>
          </p:nvSpPr>
          <p:spPr>
            <a:xfrm>
              <a:off x="2346511" y="4827520"/>
              <a:ext cx="2185670" cy="976630"/>
            </a:xfrm>
            <a:custGeom>
              <a:avLst/>
              <a:gdLst/>
              <a:ahLst/>
              <a:cxnLst/>
              <a:rect l="l" t="t" r="r" b="b"/>
              <a:pathLst>
                <a:path w="2185670" h="976629">
                  <a:moveTo>
                    <a:pt x="1748256" y="0"/>
                  </a:moveTo>
                  <a:lnTo>
                    <a:pt x="0" y="0"/>
                  </a:lnTo>
                  <a:lnTo>
                    <a:pt x="437070" y="488010"/>
                  </a:lnTo>
                  <a:lnTo>
                    <a:pt x="0" y="976033"/>
                  </a:lnTo>
                  <a:lnTo>
                    <a:pt x="1748256" y="976033"/>
                  </a:lnTo>
                  <a:lnTo>
                    <a:pt x="2185314" y="488010"/>
                  </a:lnTo>
                  <a:lnTo>
                    <a:pt x="1748256" y="0"/>
                  </a:lnTo>
                  <a:close/>
                </a:path>
              </a:pathLst>
            </a:custGeom>
            <a:solidFill>
              <a:srgbClr val="D86422"/>
            </a:solidFill>
          </p:spPr>
          <p:txBody>
            <a:bodyPr wrap="square" lIns="0" tIns="0" rIns="0" bIns="0" rtlCol="0"/>
            <a:lstStyle/>
            <a:p>
              <a:endParaRPr lang="es-ES_tradnl" dirty="0"/>
            </a:p>
          </p:txBody>
        </p:sp>
        <p:sp>
          <p:nvSpPr>
            <p:cNvPr id="27" name="object 27"/>
            <p:cNvSpPr/>
            <p:nvPr/>
          </p:nvSpPr>
          <p:spPr>
            <a:xfrm>
              <a:off x="2346511" y="4827520"/>
              <a:ext cx="2184400" cy="975994"/>
            </a:xfrm>
            <a:custGeom>
              <a:avLst/>
              <a:gdLst/>
              <a:ahLst/>
              <a:cxnLst/>
              <a:rect l="l" t="t" r="r" b="b"/>
              <a:pathLst>
                <a:path w="2184400" h="975995">
                  <a:moveTo>
                    <a:pt x="0" y="0"/>
                  </a:moveTo>
                  <a:lnTo>
                    <a:pt x="1747365" y="0"/>
                  </a:lnTo>
                  <a:lnTo>
                    <a:pt x="2184206" y="487766"/>
                  </a:lnTo>
                  <a:lnTo>
                    <a:pt x="1747365" y="975533"/>
                  </a:lnTo>
                  <a:lnTo>
                    <a:pt x="0" y="975533"/>
                  </a:lnTo>
                  <a:lnTo>
                    <a:pt x="436841" y="487766"/>
                  </a:lnTo>
                  <a:lnTo>
                    <a:pt x="0" y="0"/>
                  </a:lnTo>
                  <a:close/>
                </a:path>
              </a:pathLst>
            </a:custGeom>
            <a:ln w="12693">
              <a:solidFill>
                <a:srgbClr val="FFFFFF"/>
              </a:solidFill>
            </a:ln>
          </p:spPr>
          <p:txBody>
            <a:bodyPr wrap="square" lIns="0" tIns="0" rIns="0" bIns="0" rtlCol="0"/>
            <a:lstStyle/>
            <a:p>
              <a:endParaRPr lang="es-ES_tradnl" dirty="0"/>
            </a:p>
          </p:txBody>
        </p:sp>
      </p:grpSp>
      <p:sp>
        <p:nvSpPr>
          <p:cNvPr id="28" name="object 28"/>
          <p:cNvSpPr txBox="1"/>
          <p:nvPr/>
        </p:nvSpPr>
        <p:spPr>
          <a:xfrm>
            <a:off x="2902885" y="4927600"/>
            <a:ext cx="1278499" cy="779701"/>
          </a:xfrm>
          <a:prstGeom prst="rect">
            <a:avLst/>
          </a:prstGeom>
        </p:spPr>
        <p:txBody>
          <a:bodyPr vert="horz" wrap="square" lIns="0" tIns="48260" rIns="0" bIns="0" rtlCol="0">
            <a:spAutoFit/>
          </a:bodyPr>
          <a:lstStyle/>
          <a:p>
            <a:pPr marL="12700" marR="5080">
              <a:lnSpc>
                <a:spcPts val="1900"/>
              </a:lnSpc>
              <a:spcBef>
                <a:spcPts val="380"/>
              </a:spcBef>
            </a:pPr>
            <a:r>
              <a:rPr lang="es-ES_tradnl" sz="1800" b="1" spc="-25" dirty="0">
                <a:solidFill>
                  <a:srgbClr val="FFFFFF"/>
                </a:solidFill>
                <a:latin typeface="Arial"/>
                <a:cs typeface="Arial"/>
              </a:rPr>
              <a:t>Sesión informativa facilitada</a:t>
            </a:r>
            <a:endParaRPr lang="es-ES_tradnl" sz="1800" dirty="0">
              <a:latin typeface="Arial"/>
              <a:cs typeface="Arial"/>
            </a:endParaRPr>
          </a:p>
        </p:txBody>
      </p:sp>
      <p:grpSp>
        <p:nvGrpSpPr>
          <p:cNvPr id="29" name="object 29"/>
          <p:cNvGrpSpPr/>
          <p:nvPr/>
        </p:nvGrpSpPr>
        <p:grpSpPr>
          <a:xfrm>
            <a:off x="4267956" y="4821170"/>
            <a:ext cx="2197100" cy="988694"/>
            <a:chOff x="4267956" y="4821170"/>
            <a:chExt cx="2197100" cy="988694"/>
          </a:xfrm>
        </p:grpSpPr>
        <p:sp>
          <p:nvSpPr>
            <p:cNvPr id="30" name="object 30"/>
            <p:cNvSpPr/>
            <p:nvPr/>
          </p:nvSpPr>
          <p:spPr>
            <a:xfrm>
              <a:off x="4274306" y="4827520"/>
              <a:ext cx="2185670" cy="976630"/>
            </a:xfrm>
            <a:custGeom>
              <a:avLst/>
              <a:gdLst/>
              <a:ahLst/>
              <a:cxnLst/>
              <a:rect l="l" t="t" r="r" b="b"/>
              <a:pathLst>
                <a:path w="2185670" h="976629">
                  <a:moveTo>
                    <a:pt x="1748256" y="0"/>
                  </a:moveTo>
                  <a:lnTo>
                    <a:pt x="0" y="0"/>
                  </a:lnTo>
                  <a:lnTo>
                    <a:pt x="437057" y="488010"/>
                  </a:lnTo>
                  <a:lnTo>
                    <a:pt x="0" y="976033"/>
                  </a:lnTo>
                  <a:lnTo>
                    <a:pt x="1748256" y="976033"/>
                  </a:lnTo>
                  <a:lnTo>
                    <a:pt x="2185327" y="488010"/>
                  </a:lnTo>
                  <a:lnTo>
                    <a:pt x="1748256" y="0"/>
                  </a:lnTo>
                  <a:close/>
                </a:path>
              </a:pathLst>
            </a:custGeom>
            <a:solidFill>
              <a:srgbClr val="D86422"/>
            </a:solidFill>
          </p:spPr>
          <p:txBody>
            <a:bodyPr wrap="square" lIns="0" tIns="0" rIns="0" bIns="0" rtlCol="0"/>
            <a:lstStyle/>
            <a:p>
              <a:endParaRPr lang="es-ES_tradnl" dirty="0"/>
            </a:p>
          </p:txBody>
        </p:sp>
        <p:sp>
          <p:nvSpPr>
            <p:cNvPr id="31" name="object 31"/>
            <p:cNvSpPr/>
            <p:nvPr/>
          </p:nvSpPr>
          <p:spPr>
            <a:xfrm>
              <a:off x="4274306" y="4827520"/>
              <a:ext cx="2184400" cy="975994"/>
            </a:xfrm>
            <a:custGeom>
              <a:avLst/>
              <a:gdLst/>
              <a:ahLst/>
              <a:cxnLst/>
              <a:rect l="l" t="t" r="r" b="b"/>
              <a:pathLst>
                <a:path w="2184400" h="975995">
                  <a:moveTo>
                    <a:pt x="0" y="0"/>
                  </a:moveTo>
                  <a:lnTo>
                    <a:pt x="1747365" y="0"/>
                  </a:lnTo>
                  <a:lnTo>
                    <a:pt x="2184206" y="487766"/>
                  </a:lnTo>
                  <a:lnTo>
                    <a:pt x="1747365" y="975533"/>
                  </a:lnTo>
                  <a:lnTo>
                    <a:pt x="0" y="975533"/>
                  </a:lnTo>
                  <a:lnTo>
                    <a:pt x="436841" y="487766"/>
                  </a:lnTo>
                  <a:lnTo>
                    <a:pt x="0" y="0"/>
                  </a:lnTo>
                  <a:close/>
                </a:path>
              </a:pathLst>
            </a:custGeom>
            <a:ln w="12693">
              <a:solidFill>
                <a:srgbClr val="FFFFFF"/>
              </a:solidFill>
            </a:ln>
          </p:spPr>
          <p:txBody>
            <a:bodyPr wrap="square" lIns="0" tIns="0" rIns="0" bIns="0" rtlCol="0"/>
            <a:lstStyle/>
            <a:p>
              <a:endParaRPr lang="es-ES_tradnl" dirty="0"/>
            </a:p>
          </p:txBody>
        </p:sp>
      </p:grpSp>
      <p:sp>
        <p:nvSpPr>
          <p:cNvPr id="32" name="object 32"/>
          <p:cNvSpPr txBox="1"/>
          <p:nvPr/>
        </p:nvSpPr>
        <p:spPr>
          <a:xfrm>
            <a:off x="4737100" y="5025644"/>
            <a:ext cx="1547857" cy="541020"/>
          </a:xfrm>
          <a:prstGeom prst="rect">
            <a:avLst/>
          </a:prstGeom>
        </p:spPr>
        <p:txBody>
          <a:bodyPr vert="horz" wrap="square" lIns="0" tIns="48260" rIns="0" bIns="0" rtlCol="0">
            <a:spAutoFit/>
          </a:bodyPr>
          <a:lstStyle/>
          <a:p>
            <a:pPr marL="12700" marR="5080" indent="124460">
              <a:lnSpc>
                <a:spcPts val="1900"/>
              </a:lnSpc>
              <a:spcBef>
                <a:spcPts val="380"/>
              </a:spcBef>
            </a:pPr>
            <a:r>
              <a:rPr lang="es-ES_tradnl" sz="1800" b="1" spc="-25" dirty="0">
                <a:solidFill>
                  <a:srgbClr val="FFFFFF"/>
                </a:solidFill>
                <a:latin typeface="Arial"/>
                <a:cs typeface="Arial"/>
              </a:rPr>
              <a:t>Planificación de medidas</a:t>
            </a:r>
            <a:endParaRPr lang="es-ES_tradnl" sz="1800" dirty="0">
              <a:latin typeface="Arial"/>
              <a:cs typeface="Arial"/>
            </a:endParaRPr>
          </a:p>
        </p:txBody>
      </p:sp>
      <p:sp>
        <p:nvSpPr>
          <p:cNvPr id="33" name="object 33"/>
          <p:cNvSpPr/>
          <p:nvPr/>
        </p:nvSpPr>
        <p:spPr>
          <a:xfrm>
            <a:off x="482074" y="1499566"/>
            <a:ext cx="6200872" cy="3402540"/>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es-ES_tradnl" dirty="0"/>
          </a:p>
        </p:txBody>
      </p:sp>
      <p:sp>
        <p:nvSpPr>
          <p:cNvPr id="34" name="object 34"/>
          <p:cNvSpPr txBox="1"/>
          <p:nvPr/>
        </p:nvSpPr>
        <p:spPr>
          <a:xfrm>
            <a:off x="590914" y="3557426"/>
            <a:ext cx="1104265" cy="736099"/>
          </a:xfrm>
          <a:prstGeom prst="rect">
            <a:avLst/>
          </a:prstGeom>
        </p:spPr>
        <p:txBody>
          <a:bodyPr vert="horz" wrap="square" lIns="0" tIns="45085" rIns="0" bIns="0" rtlCol="0">
            <a:spAutoFit/>
          </a:bodyPr>
          <a:lstStyle/>
          <a:p>
            <a:pPr marL="12700" marR="5080" indent="-635" algn="ctr">
              <a:lnSpc>
                <a:spcPct val="88100"/>
              </a:lnSpc>
              <a:spcBef>
                <a:spcPts val="355"/>
              </a:spcBef>
            </a:pPr>
            <a:r>
              <a:rPr lang="es-ES_tradnl" sz="1700" spc="-25" dirty="0">
                <a:latin typeface="Arial"/>
                <a:cs typeface="Arial"/>
              </a:rPr>
              <a:t>Preguntas y debate (5)</a:t>
            </a:r>
            <a:endParaRPr lang="es-ES_tradnl" sz="1700" dirty="0">
              <a:latin typeface="Arial"/>
              <a:cs typeface="Arial"/>
            </a:endParaRPr>
          </a:p>
        </p:txBody>
      </p:sp>
      <p:sp>
        <p:nvSpPr>
          <p:cNvPr id="42" name="object 42"/>
          <p:cNvSpPr txBox="1"/>
          <p:nvPr/>
        </p:nvSpPr>
        <p:spPr>
          <a:xfrm>
            <a:off x="10061770" y="7297940"/>
            <a:ext cx="450850" cy="166712"/>
          </a:xfrm>
          <a:prstGeom prst="rect">
            <a:avLst/>
          </a:prstGeom>
        </p:spPr>
        <p:txBody>
          <a:bodyPr vert="horz" wrap="square" lIns="0" tIns="0" rIns="0" bIns="0" rtlCol="0">
            <a:spAutoFit/>
          </a:bodyPr>
          <a:lstStyle/>
          <a:p>
            <a:pPr marL="12700">
              <a:lnSpc>
                <a:spcPts val="1315"/>
              </a:lnSpc>
            </a:pPr>
            <a:r>
              <a:rPr lang="es-ES_tradnl" sz="1100" b="1" spc="-25" dirty="0">
                <a:solidFill>
                  <a:srgbClr val="FFFFFF"/>
                </a:solidFill>
                <a:latin typeface="Arial"/>
                <a:cs typeface="Arial"/>
              </a:rPr>
              <a:t>pág. </a:t>
            </a:r>
            <a:r>
              <a:rPr lang="es-ES_tradnl" sz="1100" b="1" spc="-114" dirty="0">
                <a:solidFill>
                  <a:srgbClr val="FFFFFF"/>
                </a:solidFill>
                <a:latin typeface="Arial"/>
                <a:cs typeface="Arial"/>
              </a:rPr>
              <a:t> </a:t>
            </a:r>
            <a:r>
              <a:rPr lang="es-ES_tradnl" sz="1100" b="1" dirty="0">
                <a:solidFill>
                  <a:srgbClr val="FFFFFF"/>
                </a:solidFill>
                <a:latin typeface="Arial"/>
                <a:cs typeface="Arial"/>
              </a:rPr>
              <a:t>9</a:t>
            </a:r>
            <a:endParaRPr lang="es-ES_tradnl" sz="1100" dirty="0">
              <a:latin typeface="Arial"/>
              <a:cs typeface="Arial"/>
            </a:endParaRPr>
          </a:p>
        </p:txBody>
      </p:sp>
      <p:sp>
        <p:nvSpPr>
          <p:cNvPr id="43" name="object 43"/>
          <p:cNvSpPr txBox="1"/>
          <p:nvPr/>
        </p:nvSpPr>
        <p:spPr>
          <a:xfrm>
            <a:off x="76573" y="7316241"/>
            <a:ext cx="1567180" cy="151260"/>
          </a:xfrm>
          <a:prstGeom prst="rect">
            <a:avLst/>
          </a:prstGeom>
        </p:spPr>
        <p:txBody>
          <a:bodyPr vert="horz" wrap="square" lIns="0" tIns="0" rIns="0" bIns="0" rtlCol="0">
            <a:spAutoFit/>
          </a:bodyPr>
          <a:lstStyle/>
          <a:p>
            <a:pPr marL="12700">
              <a:lnSpc>
                <a:spcPts val="1315"/>
              </a:lnSpc>
            </a:pPr>
            <a:r>
              <a:rPr lang="es-ES_tradnl" sz="900" b="1" spc="-35" dirty="0">
                <a:solidFill>
                  <a:srgbClr val="FFFFFF"/>
                </a:solidFill>
                <a:latin typeface="Arial"/>
                <a:cs typeface="Arial"/>
              </a:rPr>
              <a:t>EJERCICIO DE SIMULACIÓN</a:t>
            </a:r>
            <a:endParaRPr lang="es-ES_tradnl" sz="900" dirty="0">
              <a:latin typeface="Arial"/>
              <a:cs typeface="Arial"/>
            </a:endParaRPr>
          </a:p>
        </p:txBody>
      </p:sp>
      <p:sp>
        <p:nvSpPr>
          <p:cNvPr id="44" name="object 44"/>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es-ES_tradnl" sz="1100" b="1" spc="-30" dirty="0">
                <a:solidFill>
                  <a:srgbClr val="FFFFFF"/>
                </a:solidFill>
                <a:latin typeface="Arial"/>
                <a:cs typeface="Arial"/>
              </a:rPr>
              <a:t>NUEVO CORONAVIRUS (COVID-19)</a:t>
            </a:r>
            <a:r>
              <a:rPr lang="es-ES_tradnl" sz="1100" b="1" spc="-90" dirty="0">
                <a:solidFill>
                  <a:srgbClr val="FFFFFF"/>
                </a:solidFill>
                <a:latin typeface="Arial"/>
                <a:cs typeface="Arial"/>
              </a:rPr>
              <a:t> </a:t>
            </a:r>
            <a:endParaRPr lang="es-ES_tradnl" sz="1100" dirty="0">
              <a:latin typeface="Arial"/>
              <a:cs typeface="Arial"/>
            </a:endParaRPr>
          </a:p>
        </p:txBody>
      </p:sp>
      <p:sp>
        <p:nvSpPr>
          <p:cNvPr id="45" name="object 45"/>
          <p:cNvSpPr txBox="1"/>
          <p:nvPr/>
        </p:nvSpPr>
        <p:spPr>
          <a:xfrm>
            <a:off x="4886794" y="7343673"/>
            <a:ext cx="1200150" cy="166712"/>
          </a:xfrm>
          <a:prstGeom prst="rect">
            <a:avLst/>
          </a:prstGeom>
        </p:spPr>
        <p:txBody>
          <a:bodyPr vert="horz" wrap="square" lIns="0" tIns="0" rIns="0" bIns="0" rtlCol="0">
            <a:spAutoFit/>
          </a:bodyPr>
          <a:lstStyle/>
          <a:p>
            <a:pPr marL="12700">
              <a:lnSpc>
                <a:spcPts val="1315"/>
              </a:lnSpc>
            </a:pPr>
            <a:r>
              <a:rPr lang="es-ES_tradnl" sz="1100" b="1" spc="-15" dirty="0">
                <a:solidFill>
                  <a:srgbClr val="FFFFFF"/>
                </a:solidFill>
                <a:latin typeface="Arial"/>
                <a:cs typeface="Arial"/>
              </a:rPr>
              <a:t>25/11/2020</a:t>
            </a:r>
            <a:endParaRPr lang="es-ES_tradnl" sz="1100" dirty="0">
              <a:latin typeface="Arial"/>
              <a:cs typeface="Arial"/>
            </a:endParaRPr>
          </a:p>
        </p:txBody>
      </p:sp>
      <p:sp>
        <p:nvSpPr>
          <p:cNvPr id="35" name="object 35"/>
          <p:cNvSpPr txBox="1"/>
          <p:nvPr/>
        </p:nvSpPr>
        <p:spPr>
          <a:xfrm>
            <a:off x="2256458" y="3568550"/>
            <a:ext cx="1104265" cy="736099"/>
          </a:xfrm>
          <a:prstGeom prst="rect">
            <a:avLst/>
          </a:prstGeom>
        </p:spPr>
        <p:txBody>
          <a:bodyPr vert="horz" wrap="square" lIns="0" tIns="45085" rIns="0" bIns="0" rtlCol="0">
            <a:spAutoFit/>
          </a:bodyPr>
          <a:lstStyle/>
          <a:p>
            <a:pPr marL="12700" marR="5080" indent="-635" algn="ctr">
              <a:lnSpc>
                <a:spcPct val="88100"/>
              </a:lnSpc>
              <a:spcBef>
                <a:spcPts val="355"/>
              </a:spcBef>
            </a:pPr>
            <a:r>
              <a:rPr lang="es-ES_tradnl" sz="1700" spc="-25" dirty="0">
                <a:latin typeface="Arial"/>
                <a:cs typeface="Arial"/>
              </a:rPr>
              <a:t>Preguntas y debate (4)</a:t>
            </a:r>
            <a:endParaRPr lang="es-ES_tradnl" sz="1700" dirty="0">
              <a:latin typeface="Arial"/>
              <a:cs typeface="Arial"/>
            </a:endParaRPr>
          </a:p>
        </p:txBody>
      </p:sp>
      <p:sp>
        <p:nvSpPr>
          <p:cNvPr id="36" name="object 36"/>
          <p:cNvSpPr txBox="1"/>
          <p:nvPr/>
        </p:nvSpPr>
        <p:spPr>
          <a:xfrm>
            <a:off x="3800023" y="3496903"/>
            <a:ext cx="1318045" cy="779701"/>
          </a:xfrm>
          <a:prstGeom prst="rect">
            <a:avLst/>
          </a:prstGeom>
        </p:spPr>
        <p:txBody>
          <a:bodyPr vert="horz" wrap="square" lIns="0" tIns="48260" rIns="0" bIns="0" rtlCol="0">
            <a:spAutoFit/>
          </a:bodyPr>
          <a:lstStyle/>
          <a:p>
            <a:pPr marL="118110" marR="5080" indent="-106045">
              <a:lnSpc>
                <a:spcPts val="1900"/>
              </a:lnSpc>
              <a:spcBef>
                <a:spcPts val="380"/>
              </a:spcBef>
            </a:pPr>
            <a:r>
              <a:rPr lang="es-ES_tradnl" sz="1700" b="1" spc="-30" dirty="0" err="1">
                <a:latin typeface="Arial"/>
                <a:cs typeface="Arial"/>
              </a:rPr>
              <a:t>Actuali</a:t>
            </a:r>
            <a:r>
              <a:rPr lang="es-ES_tradnl" sz="1700" b="1" spc="-30" dirty="0">
                <a:latin typeface="Arial"/>
                <a:cs typeface="Arial"/>
              </a:rPr>
              <a:t>-</a:t>
            </a:r>
            <a:br>
              <a:rPr lang="es-ES_tradnl" sz="1700" b="1" spc="-30" dirty="0">
                <a:latin typeface="Arial"/>
                <a:cs typeface="Arial"/>
              </a:rPr>
            </a:br>
            <a:r>
              <a:rPr lang="es-ES_tradnl" sz="1700" b="1" spc="-30" dirty="0" err="1">
                <a:latin typeface="Arial"/>
                <a:cs typeface="Arial"/>
              </a:rPr>
              <a:t>zación</a:t>
            </a:r>
            <a:r>
              <a:rPr lang="es-ES_tradnl" sz="1700" b="1" spc="-30" dirty="0">
                <a:latin typeface="Arial"/>
                <a:cs typeface="Arial"/>
              </a:rPr>
              <a:t> de </a:t>
            </a:r>
            <a:br>
              <a:rPr lang="es-ES_tradnl" sz="1700" b="1" spc="-30" dirty="0">
                <a:latin typeface="Arial"/>
                <a:cs typeface="Arial"/>
              </a:rPr>
            </a:br>
            <a:r>
              <a:rPr lang="es-ES_tradnl" sz="1700" b="1" spc="-30" dirty="0">
                <a:latin typeface="Arial"/>
                <a:cs typeface="Arial"/>
              </a:rPr>
              <a:t>la situación</a:t>
            </a:r>
            <a:endParaRPr lang="es-ES_tradnl" sz="1700" dirty="0">
              <a:latin typeface="Arial"/>
              <a:cs typeface="Arial"/>
            </a:endParaRPr>
          </a:p>
        </p:txBody>
      </p:sp>
      <p:sp>
        <p:nvSpPr>
          <p:cNvPr id="37" name="object 37"/>
          <p:cNvSpPr txBox="1"/>
          <p:nvPr/>
        </p:nvSpPr>
        <p:spPr>
          <a:xfrm>
            <a:off x="5381676" y="3579072"/>
            <a:ext cx="1104265" cy="736099"/>
          </a:xfrm>
          <a:prstGeom prst="rect">
            <a:avLst/>
          </a:prstGeom>
        </p:spPr>
        <p:txBody>
          <a:bodyPr vert="horz" wrap="square" lIns="0" tIns="45085" rIns="0" bIns="0" rtlCol="0">
            <a:spAutoFit/>
          </a:bodyPr>
          <a:lstStyle/>
          <a:p>
            <a:pPr marL="12700" marR="5080" indent="-635" algn="ctr">
              <a:lnSpc>
                <a:spcPct val="88100"/>
              </a:lnSpc>
              <a:spcBef>
                <a:spcPts val="355"/>
              </a:spcBef>
            </a:pPr>
            <a:r>
              <a:rPr lang="es-ES_tradnl" sz="1700" spc="-25" dirty="0">
                <a:latin typeface="Arial"/>
                <a:cs typeface="Arial"/>
              </a:rPr>
              <a:t>Preguntas y debate (3)</a:t>
            </a:r>
            <a:endParaRPr lang="es-ES_tradnl" sz="1700" dirty="0">
              <a:latin typeface="Arial"/>
              <a:cs typeface="Arial"/>
            </a:endParaRPr>
          </a:p>
        </p:txBody>
      </p:sp>
      <p:sp>
        <p:nvSpPr>
          <p:cNvPr id="38" name="object 38"/>
          <p:cNvSpPr txBox="1"/>
          <p:nvPr/>
        </p:nvSpPr>
        <p:spPr>
          <a:xfrm>
            <a:off x="5432373" y="1879600"/>
            <a:ext cx="1104265" cy="779701"/>
          </a:xfrm>
          <a:prstGeom prst="rect">
            <a:avLst/>
          </a:prstGeom>
        </p:spPr>
        <p:txBody>
          <a:bodyPr vert="horz" wrap="square" lIns="0" tIns="48260" rIns="0" bIns="0" rtlCol="0">
            <a:spAutoFit/>
          </a:bodyPr>
          <a:lstStyle/>
          <a:p>
            <a:pPr marL="12700" marR="5080" indent="-635" algn="ctr">
              <a:lnSpc>
                <a:spcPts val="1900"/>
              </a:lnSpc>
              <a:spcBef>
                <a:spcPts val="380"/>
              </a:spcBef>
            </a:pPr>
            <a:r>
              <a:rPr lang="es-ES_tradnl" sz="1700" spc="-25" dirty="0">
                <a:latin typeface="Arial"/>
                <a:cs typeface="Arial"/>
              </a:rPr>
              <a:t>Preguntas y debate (2)</a:t>
            </a:r>
            <a:endParaRPr lang="es-ES_tradnl" sz="1700" dirty="0">
              <a:latin typeface="Arial"/>
              <a:cs typeface="Arial"/>
            </a:endParaRPr>
          </a:p>
        </p:txBody>
      </p:sp>
      <p:sp>
        <p:nvSpPr>
          <p:cNvPr id="39" name="object 39"/>
          <p:cNvSpPr txBox="1"/>
          <p:nvPr/>
        </p:nvSpPr>
        <p:spPr>
          <a:xfrm>
            <a:off x="3802715" y="1768719"/>
            <a:ext cx="1493135" cy="779701"/>
          </a:xfrm>
          <a:prstGeom prst="rect">
            <a:avLst/>
          </a:prstGeom>
        </p:spPr>
        <p:txBody>
          <a:bodyPr vert="horz" wrap="square" lIns="0" tIns="48260" rIns="0" bIns="0" rtlCol="0">
            <a:spAutoFit/>
          </a:bodyPr>
          <a:lstStyle/>
          <a:p>
            <a:pPr marL="118110" marR="5080" indent="-106045">
              <a:lnSpc>
                <a:spcPts val="1900"/>
              </a:lnSpc>
              <a:spcBef>
                <a:spcPts val="380"/>
              </a:spcBef>
            </a:pPr>
            <a:r>
              <a:rPr lang="es-ES_tradnl" sz="1700" b="1" spc="-30" dirty="0" err="1">
                <a:latin typeface="Arial"/>
                <a:cs typeface="Arial"/>
              </a:rPr>
              <a:t>Actuali</a:t>
            </a:r>
            <a:r>
              <a:rPr lang="es-ES_tradnl" sz="1700" b="1" spc="-30" dirty="0">
                <a:latin typeface="Arial"/>
                <a:cs typeface="Arial"/>
              </a:rPr>
              <a:t>-</a:t>
            </a:r>
            <a:br>
              <a:rPr lang="es-ES_tradnl" sz="1700" b="1" spc="-30" dirty="0">
                <a:latin typeface="Arial"/>
                <a:cs typeface="Arial"/>
              </a:rPr>
            </a:br>
            <a:r>
              <a:rPr lang="es-ES_tradnl" sz="1700" b="1" spc="-30" dirty="0" err="1">
                <a:latin typeface="Arial"/>
                <a:cs typeface="Arial"/>
              </a:rPr>
              <a:t>zación</a:t>
            </a:r>
            <a:r>
              <a:rPr lang="es-ES_tradnl" sz="1700" b="1" spc="-30" dirty="0">
                <a:latin typeface="Arial"/>
                <a:cs typeface="Arial"/>
              </a:rPr>
              <a:t> de </a:t>
            </a:r>
            <a:br>
              <a:rPr lang="es-ES_tradnl" sz="1700" b="1" spc="-30" dirty="0">
                <a:latin typeface="Arial"/>
                <a:cs typeface="Arial"/>
              </a:rPr>
            </a:br>
            <a:r>
              <a:rPr lang="es-ES_tradnl" sz="1700" b="1" spc="-30" dirty="0">
                <a:latin typeface="Arial"/>
                <a:cs typeface="Arial"/>
              </a:rPr>
              <a:t>la situación</a:t>
            </a:r>
            <a:endParaRPr lang="es-ES_tradnl" sz="1700" dirty="0">
              <a:latin typeface="Arial"/>
              <a:cs typeface="Arial"/>
            </a:endParaRPr>
          </a:p>
        </p:txBody>
      </p:sp>
      <p:sp>
        <p:nvSpPr>
          <p:cNvPr id="40" name="object 40"/>
          <p:cNvSpPr txBox="1"/>
          <p:nvPr/>
        </p:nvSpPr>
        <p:spPr>
          <a:xfrm>
            <a:off x="2208753" y="1879599"/>
            <a:ext cx="1104265" cy="779701"/>
          </a:xfrm>
          <a:prstGeom prst="rect">
            <a:avLst/>
          </a:prstGeom>
        </p:spPr>
        <p:txBody>
          <a:bodyPr vert="horz" wrap="square" lIns="0" tIns="48260" rIns="0" bIns="0" rtlCol="0">
            <a:spAutoFit/>
          </a:bodyPr>
          <a:lstStyle/>
          <a:p>
            <a:pPr marL="12700" marR="5080" indent="-635" algn="ctr">
              <a:lnSpc>
                <a:spcPts val="1900"/>
              </a:lnSpc>
              <a:spcBef>
                <a:spcPts val="380"/>
              </a:spcBef>
            </a:pPr>
            <a:r>
              <a:rPr lang="es-ES_tradnl" sz="1700" spc="-25" dirty="0">
                <a:latin typeface="Arial"/>
                <a:cs typeface="Arial"/>
              </a:rPr>
              <a:t>Preguntas y debate (1)</a:t>
            </a:r>
            <a:endParaRPr lang="es-ES_tradnl" sz="1700" dirty="0">
              <a:latin typeface="Arial"/>
              <a:cs typeface="Arial"/>
            </a:endParaRPr>
          </a:p>
        </p:txBody>
      </p:sp>
      <p:sp>
        <p:nvSpPr>
          <p:cNvPr id="41" name="object 41"/>
          <p:cNvSpPr txBox="1"/>
          <p:nvPr/>
        </p:nvSpPr>
        <p:spPr>
          <a:xfrm>
            <a:off x="644409" y="2046994"/>
            <a:ext cx="1186767" cy="274434"/>
          </a:xfrm>
          <a:prstGeom prst="rect">
            <a:avLst/>
          </a:prstGeom>
        </p:spPr>
        <p:txBody>
          <a:bodyPr vert="horz" wrap="square" lIns="0" tIns="12700" rIns="0" bIns="0" rtlCol="0">
            <a:spAutoFit/>
          </a:bodyPr>
          <a:lstStyle/>
          <a:p>
            <a:pPr marL="12700">
              <a:lnSpc>
                <a:spcPct val="100000"/>
              </a:lnSpc>
              <a:spcBef>
                <a:spcPts val="100"/>
              </a:spcBef>
            </a:pPr>
            <a:r>
              <a:rPr lang="es-ES_tradnl" sz="1700" b="1" spc="-25" dirty="0">
                <a:latin typeface="Arial"/>
                <a:cs typeface="Arial"/>
              </a:rPr>
              <a:t>Situación</a:t>
            </a:r>
            <a:endParaRPr lang="es-ES_tradnl" sz="1700" dirty="0">
              <a:latin typeface="Arial"/>
              <a:cs typeface="Arial"/>
            </a:endParaRPr>
          </a:p>
        </p:txBody>
      </p:sp>
      <p:sp>
        <p:nvSpPr>
          <p:cNvPr id="46" name="object 22">
            <a:extLst>
              <a:ext uri="{FF2B5EF4-FFF2-40B4-BE49-F238E27FC236}">
                <a16:creationId xmlns:a16="http://schemas.microsoft.com/office/drawing/2014/main" id="{5B11539D-2D21-C649-83C2-A4FCC0D47706}"/>
              </a:ext>
            </a:extLst>
          </p:cNvPr>
          <p:cNvSpPr txBox="1"/>
          <p:nvPr/>
        </p:nvSpPr>
        <p:spPr>
          <a:xfrm>
            <a:off x="7564952" y="4729001"/>
            <a:ext cx="3127432" cy="1493999"/>
          </a:xfrm>
          <a:prstGeom prst="rect">
            <a:avLst/>
          </a:prstGeom>
        </p:spPr>
        <p:txBody>
          <a:bodyPr vert="horz" wrap="square" lIns="0" tIns="31750" rIns="0" bIns="0" rtlCol="0">
            <a:spAutoFit/>
          </a:bodyPr>
          <a:lstStyle/>
          <a:p>
            <a:pPr marL="12700" marR="5080" indent="269875" algn="ctr">
              <a:lnSpc>
                <a:spcPts val="3810"/>
              </a:lnSpc>
              <a:spcBef>
                <a:spcPts val="250"/>
              </a:spcBef>
            </a:pPr>
            <a:r>
              <a:rPr lang="es-ES_tradnl" sz="3200" b="1" spc="-55" dirty="0">
                <a:solidFill>
                  <a:srgbClr val="FFFFFF"/>
                </a:solidFill>
                <a:latin typeface="Arial"/>
                <a:cs typeface="Arial"/>
              </a:rPr>
              <a:t>Todos hemos venido a aprender.</a:t>
            </a:r>
            <a:endParaRPr lang="es-ES_tradnl" sz="3200" dirty="0">
              <a:latin typeface="Arial"/>
              <a:cs typeface="Aria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741ED46-506A-4F3F-8CB5-4D81DF89D9CD}">
  <ds:schemaRefs>
    <ds:schemaRef ds:uri="http://schemas.microsoft.com/sharepoint/v3/contenttype/forms"/>
  </ds:schemaRefs>
</ds:datastoreItem>
</file>

<file path=customXml/itemProps2.xml><?xml version="1.0" encoding="utf-8"?>
<ds:datastoreItem xmlns:ds="http://schemas.openxmlformats.org/officeDocument/2006/customXml" ds:itemID="{26601159-1D50-4283-8A58-2E0E604B0DC2}">
  <ds:schemaRefs>
    <ds:schemaRef ds:uri="http://schemas.microsoft.com/office/2006/metadata/properties"/>
    <ds:schemaRef ds:uri="http://purl.org/dc/elements/1.1/"/>
    <ds:schemaRef ds:uri="http://schemas.openxmlformats.org/package/2006/metadata/core-properties"/>
    <ds:schemaRef ds:uri="http://purl.org/dc/terms/"/>
    <ds:schemaRef ds:uri="http://schemas.microsoft.com/office/infopath/2007/PartnerControls"/>
    <ds:schemaRef ds:uri="39054507-e2e9-4ae1-8010-04bf1583f8cf"/>
    <ds:schemaRef ds:uri="http://schemas.microsoft.com/office/2006/documentManagement/types"/>
    <ds:schemaRef ds:uri="1e29cee2-e8a4-4f95-8408-2234aea7f5aa"/>
    <ds:schemaRef ds:uri="http://www.w3.org/XML/1998/namespace"/>
    <ds:schemaRef ds:uri="http://purl.org/dc/dcmitype/"/>
  </ds:schemaRefs>
</ds:datastoreItem>
</file>

<file path=customXml/itemProps3.xml><?xml version="1.0" encoding="utf-8"?>
<ds:datastoreItem xmlns:ds="http://schemas.openxmlformats.org/officeDocument/2006/customXml" ds:itemID="{2F2420EA-E9E1-40E1-A5C0-1F5A6EBA194F}"/>
</file>

<file path=docProps/app.xml><?xml version="1.0" encoding="utf-8"?>
<Properties xmlns="http://schemas.openxmlformats.org/officeDocument/2006/extended-properties" xmlns:vt="http://schemas.openxmlformats.org/officeDocument/2006/docPropsVTypes">
  <Template/>
  <TotalTime>1988</TotalTime>
  <Words>4412</Words>
  <Application>Microsoft Office PowerPoint</Application>
  <PresentationFormat>Custom</PresentationFormat>
  <Paragraphs>523</Paragraphs>
  <Slides>35</Slides>
  <Notes>17</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35</vt:i4>
      </vt:variant>
    </vt:vector>
  </HeadingPairs>
  <TitlesOfParts>
    <vt:vector size="45" baseType="lpstr">
      <vt:lpstr>Arial</vt:lpstr>
      <vt:lpstr>Arial Black</vt:lpstr>
      <vt:lpstr>Calibri</vt:lpstr>
      <vt:lpstr>Roboto</vt:lpstr>
      <vt:lpstr>Roboto Medium</vt:lpstr>
      <vt:lpstr>Roboto-Medium</vt:lpstr>
      <vt:lpstr>Wingdings</vt:lpstr>
      <vt:lpstr>Office Theme</vt:lpstr>
      <vt:lpstr>1_Office Theme</vt:lpstr>
      <vt:lpstr>2_Office Theme</vt:lpstr>
      <vt:lpstr>NUEVO  CORONAVIRUS  (COVID-19)</vt:lpstr>
      <vt:lpstr>Programa propuesto</vt:lpstr>
      <vt:lpstr>Informe de situación de la OMS</vt:lpstr>
      <vt:lpstr>Orientaciones sobre preparación y respuesta</vt:lpstr>
      <vt:lpstr>¿Qué es un ejercicio teórico de simulación?</vt:lpstr>
      <vt:lpstr>Diseño y finalidad</vt:lpstr>
      <vt:lpstr>Objetivos generales del ejercicio</vt:lpstr>
      <vt:lpstr>Normas del ejercicio teórico de simulación</vt:lpstr>
      <vt:lpstr>Ejercicio teórico: Cómo jugar</vt:lpstr>
      <vt:lpstr>Preguntas</vt:lpstr>
      <vt:lpstr>PowerPoint Presentation</vt:lpstr>
      <vt:lpstr>Situación</vt:lpstr>
      <vt:lpstr>Sesión 1</vt:lpstr>
      <vt:lpstr>PowerPoint Presentation</vt:lpstr>
      <vt:lpstr>Antecedentes sobre las MSPS</vt:lpstr>
      <vt:lpstr>Evaluación de situación</vt:lpstr>
      <vt:lpstr>Sesión 2</vt:lpstr>
      <vt:lpstr>PowerPoint Presentation</vt:lpstr>
      <vt:lpstr>Actualización de la situación</vt:lpstr>
      <vt:lpstr>Sesión 3</vt:lpstr>
      <vt:lpstr>PowerPoint Presentation</vt:lpstr>
      <vt:lpstr>Actualización de la situación</vt:lpstr>
      <vt:lpstr> </vt:lpstr>
      <vt:lpstr>PowerPoint Presentation</vt:lpstr>
      <vt:lpstr>Actualización de la situación</vt:lpstr>
      <vt:lpstr>Sesión 5</vt:lpstr>
      <vt:lpstr>Resumen y   siguientes pasos</vt:lpstr>
      <vt:lpstr>Plan estratégico de preparación y respuesta para la COVID-19</vt:lpstr>
      <vt:lpstr>Análisis de fortalezas y carencias</vt:lpstr>
      <vt:lpstr>PowerPoint Presentation</vt:lpstr>
      <vt:lpstr>Plan de acción</vt:lpstr>
      <vt:lpstr>Consolidación</vt:lpstr>
      <vt:lpstr>Formulario de evaluación para los participantes</vt:lpstr>
      <vt:lpstr>PowerPoint Presentation</vt:lpstr>
      <vt:lpstr>¡GRACIAS!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(COVID-19)</dc:title>
  <dc:creator>ALIAGA PEREZ, Jessica Paola</dc:creator>
  <cp:lastModifiedBy>PORTORICO, Mariaisabella</cp:lastModifiedBy>
  <cp:revision>65</cp:revision>
  <dcterms:created xsi:type="dcterms:W3CDTF">2020-11-25T12:11:13Z</dcterms:created>
  <dcterms:modified xsi:type="dcterms:W3CDTF">2020-12-07T12:39:58Z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2020-11-25T00:00:00Z</vt:filetime>
  </property>
  <property fmtid="{D5CDD505-2E9C-101B-9397-08002B2CF9AE}" pid="3" name="LastSaved">
    <vt:filetime>2020-11-25T00:00:00Z</vt:filetime>
  </property>
  <property fmtid="{D5CDD505-2E9C-101B-9397-08002B2CF9AE}" pid="4" name="ContentTypeId">
    <vt:lpwstr>0x0101004B8C5FCD04D76B4F9E83E1FFDAAD0434</vt:lpwstr>
  </property>
</Properties>
</file>